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7" r:id="rId2"/>
    <p:sldId id="451" r:id="rId3"/>
    <p:sldId id="453" r:id="rId4"/>
    <p:sldId id="452" r:id="rId5"/>
    <p:sldId id="454" r:id="rId6"/>
    <p:sldId id="455" r:id="rId7"/>
    <p:sldId id="456" r:id="rId8"/>
    <p:sldId id="457" r:id="rId9"/>
    <p:sldId id="458" r:id="rId10"/>
    <p:sldId id="512" r:id="rId11"/>
    <p:sldId id="511" r:id="rId12"/>
    <p:sldId id="459" r:id="rId13"/>
    <p:sldId id="460" r:id="rId14"/>
    <p:sldId id="461" r:id="rId15"/>
    <p:sldId id="462" r:id="rId16"/>
    <p:sldId id="463" r:id="rId17"/>
    <p:sldId id="466" r:id="rId18"/>
    <p:sldId id="465" r:id="rId19"/>
    <p:sldId id="467" r:id="rId20"/>
    <p:sldId id="464" r:id="rId21"/>
    <p:sldId id="501" r:id="rId22"/>
    <p:sldId id="500" r:id="rId23"/>
    <p:sldId id="502" r:id="rId24"/>
    <p:sldId id="468" r:id="rId25"/>
    <p:sldId id="469" r:id="rId26"/>
    <p:sldId id="470" r:id="rId27"/>
    <p:sldId id="471" r:id="rId28"/>
    <p:sldId id="504" r:id="rId29"/>
    <p:sldId id="472" r:id="rId30"/>
    <p:sldId id="473" r:id="rId31"/>
    <p:sldId id="474" r:id="rId32"/>
    <p:sldId id="475" r:id="rId33"/>
    <p:sldId id="476" r:id="rId34"/>
    <p:sldId id="477" r:id="rId35"/>
    <p:sldId id="482" r:id="rId36"/>
    <p:sldId id="478" r:id="rId37"/>
    <p:sldId id="479" r:id="rId38"/>
    <p:sldId id="480" r:id="rId39"/>
    <p:sldId id="513" r:id="rId40"/>
    <p:sldId id="508" r:id="rId41"/>
    <p:sldId id="514" r:id="rId42"/>
    <p:sldId id="481" r:id="rId43"/>
    <p:sldId id="483" r:id="rId44"/>
    <p:sldId id="484" r:id="rId45"/>
    <p:sldId id="488" r:id="rId46"/>
    <p:sldId id="485" r:id="rId47"/>
    <p:sldId id="489" r:id="rId48"/>
    <p:sldId id="486" r:id="rId49"/>
    <p:sldId id="491" r:id="rId50"/>
    <p:sldId id="492" r:id="rId51"/>
    <p:sldId id="493" r:id="rId52"/>
    <p:sldId id="494" r:id="rId53"/>
    <p:sldId id="495" r:id="rId54"/>
    <p:sldId id="496" r:id="rId55"/>
    <p:sldId id="497" r:id="rId56"/>
    <p:sldId id="499" r:id="rId57"/>
    <p:sldId id="509" r:id="rId58"/>
    <p:sldId id="510" r:id="rId59"/>
    <p:sldId id="490" r:id="rId60"/>
    <p:sldId id="399" r:id="rId61"/>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85" autoAdjust="0"/>
    <p:restoredTop sz="87602" autoAdjust="0"/>
  </p:normalViewPr>
  <p:slideViewPr>
    <p:cSldViewPr snapToGrid="0">
      <p:cViewPr varScale="1">
        <p:scale>
          <a:sx n="89" d="100"/>
          <a:sy n="89" d="100"/>
        </p:scale>
        <p:origin x="-798" y="-108"/>
      </p:cViewPr>
      <p:guideLst>
        <p:guide orient="horz" pos="2160"/>
        <p:guide pos="3840"/>
      </p:guideLst>
    </p:cSldViewPr>
  </p:slideViewPr>
  <p:notesTextViewPr>
    <p:cViewPr>
      <p:scale>
        <a:sx n="1" d="1"/>
        <a:sy n="1" d="1"/>
      </p:scale>
      <p:origin x="0" y="0"/>
    </p:cViewPr>
  </p:notesTextViewPr>
  <p:notesViewPr>
    <p:cSldViewPr snapToGrid="0">
      <p:cViewPr varScale="1">
        <p:scale>
          <a:sx n="99" d="100"/>
          <a:sy n="99" d="100"/>
        </p:scale>
        <p:origin x="282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F3D8E9DA-660F-449B-B5A7-9FAC061DDBFD}" type="datetime1">
              <a:rPr lang="zh-CN" altLang="en-US" smtClean="0">
                <a:latin typeface="微软雅黑" panose="020B0503020204020204" pitchFamily="34" charset="-122"/>
                <a:ea typeface="微软雅黑" panose="020B0503020204020204" pitchFamily="34" charset="-122"/>
              </a:rPr>
              <a:t>2022/2/15</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57E03411-58E2-43FD-AE1D-AD77DFF8CB20}" type="slidenum">
              <a:rPr lang="en-US" altLang="zh-CN" smtClean="0">
                <a:latin typeface="微软雅黑" panose="020B0503020204020204" pitchFamily="34" charset="-122"/>
                <a:ea typeface="微软雅黑" panose="020B0503020204020204" pitchFamily="34" charset="-122"/>
              </a:rPr>
              <a:pPr algn="r" rtl="0"/>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19107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7-15T07:34:02.502"/>
    </inkml:context>
    <inkml:brush xml:id="br0">
      <inkml:brushProperty name="width" value="0.05292" units="cm"/>
      <inkml:brushProperty name="height" value="0.05292" units="cm"/>
      <inkml:brushProperty name="color" value="#FF0000"/>
    </inkml:brush>
  </inkml:definitions>
  <inkml:trace contextRef="#ctx0" brushRef="#br0">15169 5133 0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dirty="0"/>
              <a:t>单击此处编辑母版文本样式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p:txBody>
      </p:sp>
      <p:sp>
        <p:nvSpPr>
          <p:cNvPr id="8"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9"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pPr algn="r"/>
            <a:fld id="{F3D8E9DA-660F-449B-B5A7-9FAC061DDBFD}" type="datetime1">
              <a:rPr lang="zh-CN" altLang="en-US" smtClean="0"/>
              <a:pPr algn="r"/>
              <a:t>2022/2/15</a:t>
            </a:fld>
            <a:endParaRPr lang="zh-CN" altLang="en-US" dirty="0"/>
          </a:p>
        </p:txBody>
      </p:sp>
      <p:sp>
        <p:nvSpPr>
          <p:cNvPr id="10" name="页脚占位符 3"/>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11" name="灯片编号占位符 4"/>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pPr algn="r"/>
            <a:fld id="{57E03411-58E2-43FD-AE1D-AD77DFF8CB20}" type="slidenum">
              <a:rPr lang="en-US" altLang="zh-CN" smtClean="0"/>
              <a:pPr algn="r"/>
              <a:t>‹#›</a:t>
            </a:fld>
            <a:endParaRPr lang="zh-CN" altLang="en-US" dirty="0"/>
          </a:p>
        </p:txBody>
      </p:sp>
    </p:spTree>
    <p:extLst>
      <p:ext uri="{BB962C8B-B14F-4D97-AF65-F5344CB8AC3E}">
        <p14:creationId xmlns:p14="http://schemas.microsoft.com/office/powerpoint/2010/main" val="2581397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C8DC57A8-AE18-4654-B6AF-04B3577165BE}" type="slidenum">
              <a:rPr lang="en-US" altLang="zh-CN" smtClean="0"/>
              <a:pPr algn="r" rtl="0"/>
              <a:t>1</a:t>
            </a:fld>
            <a:endParaRPr lang="zh-CN" altLang="en-US" dirty="0"/>
          </a:p>
        </p:txBody>
      </p:sp>
    </p:spTree>
    <p:extLst>
      <p:ext uri="{BB962C8B-B14F-4D97-AF65-F5344CB8AC3E}">
        <p14:creationId xmlns:p14="http://schemas.microsoft.com/office/powerpoint/2010/main" val="21381869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4265611" y="1752600"/>
            <a:ext cx="6858002" cy="1828800"/>
          </a:xfrm>
        </p:spPr>
        <p:txBody>
          <a:bodyPr rtlCol="0" anchor="b">
            <a:normAutofit/>
          </a:bodyPr>
          <a:lstStyle>
            <a:lvl1pPr algn="l" rtl="0">
              <a:defRPr sz="5400"/>
            </a:lvl1pPr>
          </a:lstStyle>
          <a:p>
            <a:pPr rtl="0"/>
            <a:r>
              <a:rPr lang="zh-CN" altLang="en-US"/>
              <a:t>单击此处编辑母版标题样式</a:t>
            </a:r>
            <a:endParaRPr lang="zh-CN" altLang="en-US" dirty="0"/>
          </a:p>
        </p:txBody>
      </p:sp>
      <p:sp>
        <p:nvSpPr>
          <p:cNvPr id="3" name="副标题 2"/>
          <p:cNvSpPr>
            <a:spLocks noGrp="1"/>
          </p:cNvSpPr>
          <p:nvPr>
            <p:ph type="subTitle" idx="1"/>
          </p:nvPr>
        </p:nvSpPr>
        <p:spPr>
          <a:xfrm>
            <a:off x="4265610" y="3733800"/>
            <a:ext cx="6858002" cy="914400"/>
          </a:xfrm>
        </p:spPr>
        <p:txBody>
          <a:bodyPr rtlCol="0"/>
          <a:lstStyle>
            <a:lvl1pPr marL="0" indent="0" algn="l" rtl="0">
              <a:spcBef>
                <a:spcPts val="0"/>
              </a:spcBef>
              <a:buNone/>
              <a:defRPr sz="2400"/>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a:t>单击此处编辑母版副标题样式</a:t>
            </a:r>
            <a:endParaRPr lang="zh-CN" altLang="en-US" dirty="0"/>
          </a:p>
        </p:txBody>
      </p:sp>
    </p:spTree>
    <p:extLst>
      <p:ext uri="{BB962C8B-B14F-4D97-AF65-F5344CB8AC3E}">
        <p14:creationId xmlns:p14="http://schemas.microsoft.com/office/powerpoint/2010/main" val="298120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带标题的三张图片">
    <p:spTree>
      <p:nvGrpSpPr>
        <p:cNvPr id="1" name=""/>
        <p:cNvGrpSpPr/>
        <p:nvPr/>
      </p:nvGrpSpPr>
      <p:grpSpPr>
        <a:xfrm>
          <a:off x="0" y="0"/>
          <a:ext cx="0" cy="0"/>
          <a:chOff x="0" y="0"/>
          <a:chExt cx="0" cy="0"/>
        </a:xfrm>
      </p:grpSpPr>
      <p:sp>
        <p:nvSpPr>
          <p:cNvPr id="2" name="标题 1"/>
          <p:cNvSpPr>
            <a:spLocks noGrp="1"/>
          </p:cNvSpPr>
          <p:nvPr>
            <p:ph type="title"/>
          </p:nvPr>
        </p:nvSpPr>
        <p:spPr>
          <a:xfrm>
            <a:off x="9066214" y="421594"/>
            <a:ext cx="2286000" cy="1885508"/>
          </a:xfrm>
        </p:spPr>
        <p:txBody>
          <a:bodyPr rtlCol="0">
            <a:normAutofit/>
          </a:bodyPr>
          <a:lstStyle>
            <a:lvl1pPr algn="l" rtl="0">
              <a:defRPr sz="2400">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grpSp>
        <p:nvGrpSpPr>
          <p:cNvPr id="84" name="组 83"/>
          <p:cNvGrpSpPr>
            <a:grpSpLocks noChangeAspect="1"/>
          </p:cNvGrpSpPr>
          <p:nvPr/>
        </p:nvGrpSpPr>
        <p:grpSpPr>
          <a:xfrm rot="16200000" flipV="1">
            <a:off x="274315" y="1102304"/>
            <a:ext cx="5053664" cy="4411852"/>
            <a:chOff x="895350" y="3313113"/>
            <a:chExt cx="3613151" cy="2790825"/>
          </a:xfrm>
          <a:solidFill>
            <a:schemeClr val="tx1">
              <a:lumMod val="50000"/>
            </a:schemeClr>
          </a:solidFill>
        </p:grpSpPr>
        <p:sp>
          <p:nvSpPr>
            <p:cNvPr id="85"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6"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7"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8"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9"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0"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1"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2"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3"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4"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5"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6"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97" name="图片占位符 33" descr="为添加图像预留的空占位符。单击占位符，选择要添加的图像。"/>
          <p:cNvSpPr>
            <a:spLocks noGrp="1"/>
          </p:cNvSpPr>
          <p:nvPr>
            <p:ph type="pic" sz="quarter" idx="17"/>
          </p:nvPr>
        </p:nvSpPr>
        <p:spPr>
          <a:xfrm>
            <a:off x="840795" y="1020193"/>
            <a:ext cx="3886200" cy="4572000"/>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grpSp>
        <p:nvGrpSpPr>
          <p:cNvPr id="98" name="组 97"/>
          <p:cNvGrpSpPr/>
          <p:nvPr/>
        </p:nvGrpSpPr>
        <p:grpSpPr>
          <a:xfrm>
            <a:off x="5322489" y="319177"/>
            <a:ext cx="3389607" cy="2710838"/>
            <a:chOff x="895350" y="3313113"/>
            <a:chExt cx="3613151" cy="2790825"/>
          </a:xfrm>
          <a:solidFill>
            <a:schemeClr val="tx1">
              <a:lumMod val="50000"/>
            </a:schemeClr>
          </a:solidFill>
        </p:grpSpPr>
        <p:sp>
          <p:nvSpPr>
            <p:cNvPr id="99"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0"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1"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2"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3"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4"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5"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6"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7"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8"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9"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0"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111" name="图片占位符 33" descr="为添加图像预留的空占位符。单击占位符，选择要添加的图像。"/>
          <p:cNvSpPr>
            <a:spLocks noGrp="1" noChangeAspect="1"/>
          </p:cNvSpPr>
          <p:nvPr>
            <p:ph type="pic" sz="quarter" idx="18"/>
          </p:nvPr>
        </p:nvSpPr>
        <p:spPr>
          <a:xfrm>
            <a:off x="5546780" y="529603"/>
            <a:ext cx="2993366" cy="2305338"/>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grpSp>
        <p:nvGrpSpPr>
          <p:cNvPr id="112" name="组 111"/>
          <p:cNvGrpSpPr/>
          <p:nvPr/>
        </p:nvGrpSpPr>
        <p:grpSpPr>
          <a:xfrm>
            <a:off x="5322489" y="3245640"/>
            <a:ext cx="3389607" cy="2710838"/>
            <a:chOff x="895350" y="3313113"/>
            <a:chExt cx="3613151" cy="2790825"/>
          </a:xfrm>
          <a:solidFill>
            <a:schemeClr val="tx1">
              <a:lumMod val="50000"/>
            </a:schemeClr>
          </a:solidFill>
        </p:grpSpPr>
        <p:sp>
          <p:nvSpPr>
            <p:cNvPr id="113"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4"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5"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6"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7"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8"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9"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20"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21"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22"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23"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24"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125" name="图片占位符 33" descr="为添加图像预留的空占位符。单击占位符，选择要添加的图像。"/>
          <p:cNvSpPr>
            <a:spLocks noGrp="1" noChangeAspect="1"/>
          </p:cNvSpPr>
          <p:nvPr>
            <p:ph type="pic" sz="quarter" idx="19"/>
          </p:nvPr>
        </p:nvSpPr>
        <p:spPr>
          <a:xfrm>
            <a:off x="5546780" y="3456066"/>
            <a:ext cx="2993366" cy="2305338"/>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sp>
        <p:nvSpPr>
          <p:cNvPr id="126" name="文本占位符 3"/>
          <p:cNvSpPr>
            <a:spLocks noGrp="1"/>
          </p:cNvSpPr>
          <p:nvPr>
            <p:ph type="body" sz="half" idx="21"/>
          </p:nvPr>
        </p:nvSpPr>
        <p:spPr>
          <a:xfrm>
            <a:off x="9066214" y="2484992"/>
            <a:ext cx="2286000" cy="3248729"/>
          </a:xfrm>
        </p:spPr>
        <p:txBody>
          <a:bodyPr rtlCol="0" anchor="t" anchorCtr="0">
            <a:normAutofit/>
          </a:bodyPr>
          <a:lstStyle>
            <a:lvl1pPr marL="0" indent="0" algn="l" rtl="0">
              <a:spcBef>
                <a:spcPts val="1600"/>
              </a:spcBef>
              <a:buNone/>
              <a:defRPr sz="16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sp>
        <p:nvSpPr>
          <p:cNvPr id="8" name="幻灯片编号占位符 7"/>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022B156B-59AE-415F-B24B-8756D48BB977}" type="slidenum">
              <a:rPr lang="en-US" altLang="zh-CN" smtClean="0"/>
              <a:pPr/>
              <a:t>‹#›</a:t>
            </a:fld>
            <a:endParaRPr lang="zh-CN" altLang="en-US" dirty="0"/>
          </a:p>
        </p:txBody>
      </p:sp>
      <p:sp>
        <p:nvSpPr>
          <p:cNvPr id="7" name="页脚占位符 6"/>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6" name="日期占位符 5"/>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41E560D-D90D-4607-BD9A-7D917091570A}" type="datetime1">
              <a:rPr lang="zh-CN" altLang="en-US" smtClean="0"/>
              <a:pPr/>
              <a:t>2022/2/15</a:t>
            </a:fld>
            <a:endParaRPr lang="zh-CN" altLang="en-US" dirty="0"/>
          </a:p>
        </p:txBody>
      </p:sp>
    </p:spTree>
    <p:extLst>
      <p:ext uri="{BB962C8B-B14F-4D97-AF65-F5344CB8AC3E}">
        <p14:creationId xmlns:p14="http://schemas.microsoft.com/office/powerpoint/2010/main" val="78742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7511732" y="1330347"/>
            <a:ext cx="3840480" cy="2103120"/>
          </a:xfrm>
        </p:spPr>
        <p:txBody>
          <a:bodyPr rtlCol="0" anchor="b">
            <a:normAutofit/>
          </a:bodyPr>
          <a:lstStyle>
            <a:lvl1pPr algn="l" rtl="0">
              <a:defRPr sz="3600"/>
            </a:lvl1pPr>
          </a:lstStyle>
          <a:p>
            <a:pPr rtl="0"/>
            <a:r>
              <a:rPr lang="zh-CN" altLang="en-US"/>
              <a:t>单击此处编辑母版标题样式</a:t>
            </a:r>
            <a:endParaRPr lang="zh-CN" altLang="en-US" dirty="0"/>
          </a:p>
        </p:txBody>
      </p:sp>
      <p:sp>
        <p:nvSpPr>
          <p:cNvPr id="3" name="内容占位符 2"/>
          <p:cNvSpPr>
            <a:spLocks noGrp="1"/>
          </p:cNvSpPr>
          <p:nvPr>
            <p:ph idx="1"/>
          </p:nvPr>
        </p:nvSpPr>
        <p:spPr>
          <a:xfrm>
            <a:off x="836613" y="914400"/>
            <a:ext cx="6172201" cy="50292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2000"/>
            </a:lvl6pPr>
            <a:lvl7pPr algn="l" rtl="0">
              <a:defRPr sz="2000"/>
            </a:lvl7pPr>
            <a:lvl8pPr algn="l" rtl="0">
              <a:defRPr sz="2000"/>
            </a:lvl8pPr>
            <a:lvl9pPr algn="l" rtl="0">
              <a:defRPr sz="20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4" name="文本占位符 3"/>
          <p:cNvSpPr>
            <a:spLocks noGrp="1"/>
          </p:cNvSpPr>
          <p:nvPr>
            <p:ph type="body" sz="half" idx="2"/>
          </p:nvPr>
        </p:nvSpPr>
        <p:spPr>
          <a:xfrm>
            <a:off x="7511732" y="3555523"/>
            <a:ext cx="3840480" cy="2388077"/>
          </a:xfrm>
        </p:spPr>
        <p:txBody>
          <a:bodyPr rtlCol="0">
            <a:normAutofit/>
          </a:bodyPr>
          <a:lstStyle>
            <a:lvl1pPr marL="0" indent="0" algn="l" rtl="0">
              <a:buNone/>
              <a:defRPr sz="18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sp>
        <p:nvSpPr>
          <p:cNvPr id="7" name="幻灯片编号占位符 6"/>
          <p:cNvSpPr>
            <a:spLocks noGrp="1"/>
          </p:cNvSpPr>
          <p:nvPr>
            <p:ph type="sldNum" sz="quarter" idx="12"/>
          </p:nvPr>
        </p:nvSpPr>
        <p:spPr>
          <a:xfrm>
            <a:off x="1065213" y="6019801"/>
            <a:ext cx="762000" cy="228600"/>
          </a:xfrm>
        </p:spPr>
        <p:txBody>
          <a:bodyPr rtlCol="0"/>
          <a:lstStyle>
            <a:lvl1pPr algn="l" rtl="0">
              <a:defRPr/>
            </a:lvl1pPr>
          </a:lstStyle>
          <a:p>
            <a:pPr rtl="0"/>
            <a:fld id="{022B156B-59AE-415F-B24B-8756D48BB977}" type="slidenum">
              <a:rPr lang="en-US" altLang="zh-CN" smtClean="0"/>
              <a:pPr/>
              <a:t>‹#›</a:t>
            </a:fld>
            <a:endParaRPr lang="zh-CN" altLang="en-US" dirty="0"/>
          </a:p>
        </p:txBody>
      </p:sp>
      <p:sp>
        <p:nvSpPr>
          <p:cNvPr id="6" name="页脚占位符 5"/>
          <p:cNvSpPr>
            <a:spLocks noGrp="1"/>
          </p:cNvSpPr>
          <p:nvPr>
            <p:ph type="ftr" sz="quarter" idx="11"/>
          </p:nvPr>
        </p:nvSpPr>
        <p:spPr/>
        <p:txBody>
          <a:bodyPr rtlCol="0"/>
          <a:lstStyle/>
          <a:p>
            <a:pPr rtl="0"/>
            <a:endParaRPr lang="zh-CN" altLang="en-US" dirty="0"/>
          </a:p>
        </p:txBody>
      </p:sp>
      <p:sp>
        <p:nvSpPr>
          <p:cNvPr id="5" name="日期占位符 4"/>
          <p:cNvSpPr>
            <a:spLocks noGrp="1"/>
          </p:cNvSpPr>
          <p:nvPr>
            <p:ph type="dt" sz="half" idx="10"/>
          </p:nvPr>
        </p:nvSpPr>
        <p:spPr>
          <a:xfrm>
            <a:off x="8075611" y="6019801"/>
            <a:ext cx="1396260" cy="228600"/>
          </a:xfrm>
        </p:spPr>
        <p:txBody>
          <a:bodyPr rtlCol="0"/>
          <a:lstStyle/>
          <a:p>
            <a:fld id="{041E560D-D90D-4607-BD9A-7D917091570A}" type="datetime1">
              <a:rPr lang="zh-CN" altLang="en-US" smtClean="0"/>
              <a:pPr/>
              <a:t>2022/2/15</a:t>
            </a:fld>
            <a:endParaRPr lang="zh-CN" altLang="en-US" dirty="0"/>
          </a:p>
        </p:txBody>
      </p:sp>
    </p:spTree>
    <p:extLst>
      <p:ext uri="{BB962C8B-B14F-4D97-AF65-F5344CB8AC3E}">
        <p14:creationId xmlns:p14="http://schemas.microsoft.com/office/powerpoint/2010/main" val="123976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7492891" y="1330347"/>
            <a:ext cx="3840480" cy="2103120"/>
          </a:xfrm>
        </p:spPr>
        <p:txBody>
          <a:bodyPr rtlCol="0" anchor="b">
            <a:normAutofit/>
          </a:bodyPr>
          <a:lstStyle>
            <a:lvl1pPr algn="l" rtl="0">
              <a:defRPr sz="3600">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grpSp>
        <p:nvGrpSpPr>
          <p:cNvPr id="8" name="组 7"/>
          <p:cNvGrpSpPr/>
          <p:nvPr/>
        </p:nvGrpSpPr>
        <p:grpSpPr>
          <a:xfrm>
            <a:off x="595546" y="781398"/>
            <a:ext cx="6433398" cy="5053665"/>
            <a:chOff x="5162444" y="781398"/>
            <a:chExt cx="6433398" cy="5053665"/>
          </a:xfrm>
        </p:grpSpPr>
        <p:sp>
          <p:nvSpPr>
            <p:cNvPr id="9" name="任意多边形 42"/>
            <p:cNvSpPr>
              <a:spLocks/>
            </p:cNvSpPr>
            <p:nvPr/>
          </p:nvSpPr>
          <p:spPr bwMode="auto">
            <a:xfrm rot="16200000" flipV="1">
              <a:off x="3342557" y="3275021"/>
              <a:ext cx="3827994" cy="17568"/>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 name="任意多边形 43"/>
            <p:cNvSpPr>
              <a:spLocks/>
            </p:cNvSpPr>
            <p:nvPr/>
          </p:nvSpPr>
          <p:spPr bwMode="auto">
            <a:xfrm rot="16200000" flipV="1">
              <a:off x="9565728" y="3299447"/>
              <a:ext cx="3836876" cy="17568"/>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nvGrpSpPr>
            <p:cNvPr id="11" name="组 10"/>
            <p:cNvGrpSpPr/>
            <p:nvPr/>
          </p:nvGrpSpPr>
          <p:grpSpPr>
            <a:xfrm>
              <a:off x="5814205" y="859113"/>
              <a:ext cx="5129146" cy="4880471"/>
              <a:chOff x="7856559" y="859113"/>
              <a:chExt cx="3086791" cy="4880471"/>
            </a:xfrm>
          </p:grpSpPr>
          <p:sp>
            <p:nvSpPr>
              <p:cNvPr id="20" name="任意多边形 41"/>
              <p:cNvSpPr>
                <a:spLocks/>
              </p:cNvSpPr>
              <p:nvPr/>
            </p:nvSpPr>
            <p:spPr bwMode="auto">
              <a:xfrm rot="16200000" flipV="1">
                <a:off x="9392183" y="4188416"/>
                <a:ext cx="15544" cy="3086791"/>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1" name="任意多边形 44"/>
              <p:cNvSpPr>
                <a:spLocks/>
              </p:cNvSpPr>
              <p:nvPr/>
            </p:nvSpPr>
            <p:spPr bwMode="auto">
              <a:xfrm rot="16200000" flipV="1">
                <a:off x="9366943" y="-651271"/>
                <a:ext cx="13322" cy="3034090"/>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12" name="任意多边形 45"/>
            <p:cNvSpPr>
              <a:spLocks noEditPoints="1"/>
            </p:cNvSpPr>
            <p:nvPr/>
          </p:nvSpPr>
          <p:spPr bwMode="auto">
            <a:xfrm rot="16200000" flipV="1">
              <a:off x="5186001" y="5323012"/>
              <a:ext cx="477390" cy="524504"/>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3" name="任意多边形 46"/>
            <p:cNvSpPr>
              <a:spLocks noEditPoints="1"/>
            </p:cNvSpPr>
            <p:nvPr/>
          </p:nvSpPr>
          <p:spPr bwMode="auto">
            <a:xfrm rot="16200000" flipV="1">
              <a:off x="5197295" y="5324846"/>
              <a:ext cx="477390" cy="511956"/>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4" name="任意多边形 47"/>
            <p:cNvSpPr>
              <a:spLocks noEditPoints="1"/>
            </p:cNvSpPr>
            <p:nvPr/>
          </p:nvSpPr>
          <p:spPr bwMode="auto">
            <a:xfrm rot="16200000" flipV="1">
              <a:off x="11076843" y="5321082"/>
              <a:ext cx="508476" cy="519485"/>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5" name="任意多边形 48"/>
            <p:cNvSpPr>
              <a:spLocks noEditPoints="1"/>
            </p:cNvSpPr>
            <p:nvPr/>
          </p:nvSpPr>
          <p:spPr bwMode="auto">
            <a:xfrm rot="16200000" flipV="1">
              <a:off x="11093207" y="5321324"/>
              <a:ext cx="470728" cy="534543"/>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6" name="任意多边形 49"/>
            <p:cNvSpPr>
              <a:spLocks noEditPoints="1"/>
            </p:cNvSpPr>
            <p:nvPr/>
          </p:nvSpPr>
          <p:spPr bwMode="auto">
            <a:xfrm rot="16200000" flipV="1">
              <a:off x="11051654" y="771453"/>
              <a:ext cx="468508" cy="519485"/>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7" name="任意多边形 50"/>
            <p:cNvSpPr>
              <a:spLocks noEditPoints="1"/>
            </p:cNvSpPr>
            <p:nvPr/>
          </p:nvSpPr>
          <p:spPr bwMode="auto">
            <a:xfrm rot="16200000" flipV="1">
              <a:off x="11044126" y="786511"/>
              <a:ext cx="468508" cy="489370"/>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8" name="任意多边形 51"/>
            <p:cNvSpPr>
              <a:spLocks noEditPoints="1"/>
            </p:cNvSpPr>
            <p:nvPr/>
          </p:nvSpPr>
          <p:spPr bwMode="auto">
            <a:xfrm rot="16200000" flipV="1">
              <a:off x="5232723" y="721157"/>
              <a:ext cx="424100" cy="544581"/>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9" name="任意多边形 52"/>
            <p:cNvSpPr>
              <a:spLocks noEditPoints="1"/>
            </p:cNvSpPr>
            <p:nvPr/>
          </p:nvSpPr>
          <p:spPr bwMode="auto">
            <a:xfrm rot="16200000" flipV="1">
              <a:off x="5241796" y="749729"/>
              <a:ext cx="428541" cy="491879"/>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3" name="图片占位符 2" descr="为添加图像预留的空占位符。单击占位符，选择要添加的图像。"/>
          <p:cNvSpPr>
            <a:spLocks noGrp="1"/>
          </p:cNvSpPr>
          <p:nvPr>
            <p:ph type="pic" idx="1"/>
          </p:nvPr>
        </p:nvSpPr>
        <p:spPr>
          <a:xfrm>
            <a:off x="836613" y="1031195"/>
            <a:ext cx="5943600" cy="4572000"/>
          </a:xfrm>
          <a:solidFill>
            <a:schemeClr val="accent2">
              <a:lumMod val="40000"/>
              <a:lumOff val="60000"/>
            </a:schemeClr>
          </a:solidFill>
          <a:ln w="38100">
            <a:solidFill>
              <a:schemeClr val="bg1"/>
            </a:solidFill>
          </a:ln>
        </p:spPr>
        <p:txBody>
          <a:bodyPr rtlCol="0"/>
          <a:lstStyle>
            <a:lvl1pPr marL="0" indent="0" algn="l" rtl="0">
              <a:buNone/>
              <a:defRPr sz="3200">
                <a:latin typeface="微软雅黑" panose="020B0503020204020204" pitchFamily="34" charset="-122"/>
                <a:ea typeface="微软雅黑" panose="020B0503020204020204" pitchFamily="34" charset="-122"/>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a:t>单击图标添加图片</a:t>
            </a:r>
            <a:endParaRPr lang="zh-CN" altLang="en-US" dirty="0"/>
          </a:p>
        </p:txBody>
      </p:sp>
      <p:sp>
        <p:nvSpPr>
          <p:cNvPr id="4" name="文本占位符 3"/>
          <p:cNvSpPr>
            <a:spLocks noGrp="1"/>
          </p:cNvSpPr>
          <p:nvPr>
            <p:ph type="body" sz="half" idx="2"/>
          </p:nvPr>
        </p:nvSpPr>
        <p:spPr>
          <a:xfrm>
            <a:off x="7492891" y="3555521"/>
            <a:ext cx="3840480" cy="2168517"/>
          </a:xfrm>
        </p:spPr>
        <p:txBody>
          <a:bodyPr rtlCol="0">
            <a:normAutofit/>
          </a:bodyPr>
          <a:lstStyle>
            <a:lvl1pPr marL="0" indent="0" algn="l" rtl="0">
              <a:buNone/>
              <a:defRPr sz="18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sp>
        <p:nvSpPr>
          <p:cNvPr id="7" name="幻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022B156B-59AE-415F-B24B-8756D48BB977}" type="slidenum">
              <a:rPr lang="en-US" altLang="zh-CN" smtClean="0"/>
              <a:pPr/>
              <a:t>‹#›</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41E560D-D90D-4607-BD9A-7D917091570A}" type="datetime1">
              <a:rPr lang="zh-CN" altLang="en-US" smtClean="0"/>
              <a:pPr/>
              <a:t>2022/2/15</a:t>
            </a:fld>
            <a:endParaRPr lang="zh-CN" altLang="en-US" dirty="0"/>
          </a:p>
        </p:txBody>
      </p:sp>
    </p:spTree>
    <p:extLst>
      <p:ext uri="{BB962C8B-B14F-4D97-AF65-F5344CB8AC3E}">
        <p14:creationId xmlns:p14="http://schemas.microsoft.com/office/powerpoint/2010/main" val="265957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垂直文本占位符 2"/>
          <p:cNvSpPr>
            <a:spLocks noGrp="1"/>
          </p:cNvSpPr>
          <p:nvPr>
            <p:ph type="body" orient="vert" idx="1"/>
          </p:nvPr>
        </p:nvSpPr>
        <p:spPr/>
        <p:txBody>
          <a:bodyPr vert="eaVert"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6" name="幻灯片编号占位符 5"/>
          <p:cNvSpPr>
            <a:spLocks noGrp="1"/>
          </p:cNvSpPr>
          <p:nvPr>
            <p:ph type="sldNum" sz="quarter" idx="12"/>
          </p:nvPr>
        </p:nvSpPr>
        <p:spPr/>
        <p:txBody>
          <a:bodyPr rtlCol="0"/>
          <a:lstStyle/>
          <a:p>
            <a:pPr rtl="0"/>
            <a:fld id="{022B156B-59AE-415F-B24B-8756D48BB977}" type="slidenum">
              <a:rPr lang="en-US" altLang="zh-CN" smtClean="0"/>
              <a:t>‹#›</a:t>
            </a:fld>
            <a:endParaRPr lang="zh-CN" altLang="en-US" dirty="0"/>
          </a:p>
        </p:txBody>
      </p:sp>
      <p:sp>
        <p:nvSpPr>
          <p:cNvPr id="5" name="页脚占位符 4"/>
          <p:cNvSpPr>
            <a:spLocks noGrp="1"/>
          </p:cNvSpPr>
          <p:nvPr>
            <p:ph type="ftr" sz="quarter" idx="11"/>
          </p:nvPr>
        </p:nvSpPr>
        <p:spPr/>
        <p:txBody>
          <a:bodyPr rtlCol="0"/>
          <a:lstStyle/>
          <a:p>
            <a:pPr rtl="0"/>
            <a:endParaRPr lang="zh-CN" altLang="en-US" dirty="0"/>
          </a:p>
        </p:txBody>
      </p:sp>
      <p:sp>
        <p:nvSpPr>
          <p:cNvPr id="4" name="日期占位符 3"/>
          <p:cNvSpPr>
            <a:spLocks noGrp="1"/>
          </p:cNvSpPr>
          <p:nvPr>
            <p:ph type="dt" sz="half" idx="10"/>
          </p:nvPr>
        </p:nvSpPr>
        <p:spPr/>
        <p:txBody>
          <a:bodyPr rtlCol="0"/>
          <a:lstStyle/>
          <a:p>
            <a:fld id="{041E560D-D90D-4607-BD9A-7D917091570A}" type="datetime1">
              <a:rPr lang="zh-CN" altLang="en-US" smtClean="0"/>
              <a:pPr/>
              <a:t>2022/2/15</a:t>
            </a:fld>
            <a:endParaRPr lang="zh-CN" altLang="en-US" dirty="0"/>
          </a:p>
        </p:txBody>
      </p:sp>
    </p:spTree>
    <p:extLst>
      <p:ext uri="{BB962C8B-B14F-4D97-AF65-F5344CB8AC3E}">
        <p14:creationId xmlns:p14="http://schemas.microsoft.com/office/powerpoint/2010/main" val="244793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extLst>
    <p:ext uri="{DCECCB84-F9BA-43D5-87BE-67443E8EF086}">
      <p15:sldGuideLst xmlns:p15="http://schemas.microsoft.com/office/powerpoint/2012/main" xmlns="">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624268" y="304800"/>
            <a:ext cx="1729531" cy="5676900"/>
          </a:xfrm>
        </p:spPr>
        <p:txBody>
          <a:bodyPr vert="eaVert" rtlCol="0"/>
          <a:lstStyle/>
          <a:p>
            <a:pPr rtl="0"/>
            <a:r>
              <a:rPr lang="zh-CN" altLang="en-US"/>
              <a:t>单击此处编辑母版标题样式</a:t>
            </a:r>
            <a:endParaRPr lang="zh-CN" altLang="en-US" dirty="0"/>
          </a:p>
        </p:txBody>
      </p:sp>
      <p:sp>
        <p:nvSpPr>
          <p:cNvPr id="3" name="竖排文字占位符 2"/>
          <p:cNvSpPr>
            <a:spLocks noGrp="1"/>
          </p:cNvSpPr>
          <p:nvPr>
            <p:ph type="body" orient="vert" idx="1"/>
          </p:nvPr>
        </p:nvSpPr>
        <p:spPr>
          <a:xfrm>
            <a:off x="838199" y="304800"/>
            <a:ext cx="8633671" cy="5676900"/>
          </a:xfrm>
        </p:spPr>
        <p:txBody>
          <a:bodyPr vert="eaVert"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6" name="幻灯片编号占位符 5"/>
          <p:cNvSpPr>
            <a:spLocks noGrp="1"/>
          </p:cNvSpPr>
          <p:nvPr>
            <p:ph type="sldNum" sz="quarter" idx="12"/>
          </p:nvPr>
        </p:nvSpPr>
        <p:spPr/>
        <p:txBody>
          <a:bodyPr rtlCol="0"/>
          <a:lstStyle/>
          <a:p>
            <a:pPr rtl="0"/>
            <a:fld id="{022B156B-59AE-415F-B24B-8756D48BB977}" type="slidenum">
              <a:rPr lang="en-US" altLang="zh-CN" smtClean="0"/>
              <a:t>‹#›</a:t>
            </a:fld>
            <a:endParaRPr lang="zh-CN" altLang="en-US" dirty="0"/>
          </a:p>
        </p:txBody>
      </p:sp>
      <p:sp>
        <p:nvSpPr>
          <p:cNvPr id="5" name="页脚占位符 4"/>
          <p:cNvSpPr>
            <a:spLocks noGrp="1"/>
          </p:cNvSpPr>
          <p:nvPr>
            <p:ph type="ftr" sz="quarter" idx="11"/>
          </p:nvPr>
        </p:nvSpPr>
        <p:spPr/>
        <p:txBody>
          <a:bodyPr rtlCol="0"/>
          <a:lstStyle/>
          <a:p>
            <a:pPr rtl="0"/>
            <a:endParaRPr lang="zh-CN" altLang="en-US" dirty="0"/>
          </a:p>
        </p:txBody>
      </p:sp>
      <p:sp>
        <p:nvSpPr>
          <p:cNvPr id="4" name="日期占位符 3"/>
          <p:cNvSpPr>
            <a:spLocks noGrp="1"/>
          </p:cNvSpPr>
          <p:nvPr>
            <p:ph type="dt" sz="half" idx="10"/>
          </p:nvPr>
        </p:nvSpPr>
        <p:spPr/>
        <p:txBody>
          <a:bodyPr rtlCol="0"/>
          <a:lstStyle>
            <a:lvl1pPr>
              <a:defRPr/>
            </a:lvl1pPr>
          </a:lstStyle>
          <a:p>
            <a:fld id="{041E560D-D90D-4607-BD9A-7D917091570A}" type="datetime1">
              <a:rPr lang="zh-CN" altLang="en-US" smtClean="0"/>
              <a:pPr/>
              <a:t>2022/2/15</a:t>
            </a:fld>
            <a:endParaRPr lang="zh-CN" altLang="en-US" dirty="0"/>
          </a:p>
        </p:txBody>
      </p:sp>
    </p:spTree>
    <p:extLst>
      <p:ext uri="{BB962C8B-B14F-4D97-AF65-F5344CB8AC3E}">
        <p14:creationId xmlns:p14="http://schemas.microsoft.com/office/powerpoint/2010/main" val="420580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内容占位符 2"/>
          <p:cNvSpPr>
            <a:spLocks noGrp="1"/>
          </p:cNvSpPr>
          <p:nvPr>
            <p:ph idx="1"/>
          </p:nvPr>
        </p:nvSpPr>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6" name="幻灯片编号占位符 5"/>
          <p:cNvSpPr>
            <a:spLocks noGrp="1"/>
          </p:cNvSpPr>
          <p:nvPr>
            <p:ph type="sldNum" sz="quarter" idx="12"/>
          </p:nvPr>
        </p:nvSpPr>
        <p:spPr/>
        <p:txBody>
          <a:bodyPr rtlCol="0"/>
          <a:lstStyle/>
          <a:p>
            <a:pPr rtl="0"/>
            <a:fld id="{022B156B-59AE-415F-B24B-8756D48BB977}" type="slidenum">
              <a:rPr lang="en-US" altLang="zh-CN"/>
              <a:t>‹#›</a:t>
            </a:fld>
            <a:endParaRPr lang="zh-CN" altLang="en-US" dirty="0"/>
          </a:p>
        </p:txBody>
      </p:sp>
      <p:sp>
        <p:nvSpPr>
          <p:cNvPr id="5" name="页脚占位符 4"/>
          <p:cNvSpPr>
            <a:spLocks noGrp="1"/>
          </p:cNvSpPr>
          <p:nvPr>
            <p:ph type="ftr" sz="quarter" idx="11"/>
          </p:nvPr>
        </p:nvSpPr>
        <p:spPr/>
        <p:txBody>
          <a:bodyPr rtlCol="0"/>
          <a:lstStyle/>
          <a:p>
            <a:pPr rtl="0"/>
            <a:endParaRPr lang="zh-CN" altLang="en-US" dirty="0"/>
          </a:p>
        </p:txBody>
      </p:sp>
      <p:sp>
        <p:nvSpPr>
          <p:cNvPr id="4" name="日期占位符 3"/>
          <p:cNvSpPr>
            <a:spLocks noGrp="1"/>
          </p:cNvSpPr>
          <p:nvPr>
            <p:ph type="dt" sz="half" idx="10"/>
          </p:nvPr>
        </p:nvSpPr>
        <p:spPr/>
        <p:txBody>
          <a:bodyPr rtlCol="0"/>
          <a:lstStyle/>
          <a:p>
            <a:fld id="{041E560D-D90D-4607-BD9A-7D917091570A}" type="datetime1">
              <a:rPr lang="zh-CN" altLang="en-US" smtClean="0"/>
              <a:pPr/>
              <a:t>2022/2/15</a:t>
            </a:fld>
            <a:endParaRPr lang="zh-CN" altLang="en-US" dirty="0"/>
          </a:p>
        </p:txBody>
      </p:sp>
    </p:spTree>
    <p:extLst>
      <p:ext uri="{BB962C8B-B14F-4D97-AF65-F5344CB8AC3E}">
        <p14:creationId xmlns:p14="http://schemas.microsoft.com/office/powerpoint/2010/main" val="33963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265613" y="1828800"/>
            <a:ext cx="6858002" cy="1828800"/>
          </a:xfrm>
        </p:spPr>
        <p:txBody>
          <a:bodyPr rtlCol="0" anchor="b">
            <a:normAutofit/>
          </a:bodyPr>
          <a:lstStyle>
            <a:lvl1pPr algn="l" rtl="0">
              <a:defRPr sz="4400"/>
            </a:lvl1pPr>
          </a:lstStyle>
          <a:p>
            <a:pPr rtl="0"/>
            <a:r>
              <a:rPr lang="zh-CN" altLang="en-US"/>
              <a:t>单击此处编辑母版标题样式</a:t>
            </a:r>
            <a:endParaRPr lang="zh-CN" altLang="en-US" dirty="0"/>
          </a:p>
        </p:txBody>
      </p:sp>
      <p:sp>
        <p:nvSpPr>
          <p:cNvPr id="3" name="文本占位符 2"/>
          <p:cNvSpPr>
            <a:spLocks noGrp="1"/>
          </p:cNvSpPr>
          <p:nvPr>
            <p:ph type="body" idx="1"/>
          </p:nvPr>
        </p:nvSpPr>
        <p:spPr>
          <a:xfrm>
            <a:off x="4265610" y="3733800"/>
            <a:ext cx="6858002" cy="914400"/>
          </a:xfrm>
        </p:spPr>
        <p:txBody>
          <a:bodyPr rtlCol="0"/>
          <a:lstStyle>
            <a:lvl1pPr marL="0" indent="0" algn="l" rtl="0">
              <a:spcBef>
                <a:spcPts val="0"/>
              </a:spcBef>
              <a:buNone/>
              <a:defRPr sz="2400">
                <a:solidFill>
                  <a:schemeClr val="tx1"/>
                </a:solidFill>
              </a:defRPr>
            </a:lvl1pPr>
            <a:lvl2pPr marL="457200" indent="0" algn="l" rtl="0">
              <a:buNone/>
              <a:defRPr sz="2000">
                <a:solidFill>
                  <a:schemeClr val="tx1">
                    <a:tint val="75000"/>
                  </a:schemeClr>
                </a:solidFill>
              </a:defRPr>
            </a:lvl2pPr>
            <a:lvl3pPr marL="914400" indent="0" algn="l" rtl="0">
              <a:buNone/>
              <a:defRPr sz="1800">
                <a:solidFill>
                  <a:schemeClr val="tx1">
                    <a:tint val="75000"/>
                  </a:schemeClr>
                </a:solidFill>
              </a:defRPr>
            </a:lvl3pPr>
            <a:lvl4pPr marL="1371600" indent="0" algn="l" rtl="0">
              <a:buNone/>
              <a:defRPr sz="1600">
                <a:solidFill>
                  <a:schemeClr val="tx1">
                    <a:tint val="75000"/>
                  </a:schemeClr>
                </a:solidFill>
              </a:defRPr>
            </a:lvl4pPr>
            <a:lvl5pPr marL="1828800" indent="0" algn="l" rtl="0">
              <a:buNone/>
              <a:defRPr sz="1600">
                <a:solidFill>
                  <a:schemeClr val="tx1">
                    <a:tint val="75000"/>
                  </a:schemeClr>
                </a:solidFill>
              </a:defRPr>
            </a:lvl5pPr>
            <a:lvl6pPr marL="2286000" indent="0" algn="l" rtl="0">
              <a:buNone/>
              <a:defRPr sz="1600">
                <a:solidFill>
                  <a:schemeClr val="tx1">
                    <a:tint val="75000"/>
                  </a:schemeClr>
                </a:solidFill>
              </a:defRPr>
            </a:lvl6pPr>
            <a:lvl7pPr marL="2743200" indent="0" algn="l" rtl="0">
              <a:buNone/>
              <a:defRPr sz="1600">
                <a:solidFill>
                  <a:schemeClr val="tx1">
                    <a:tint val="75000"/>
                  </a:schemeClr>
                </a:solidFill>
              </a:defRPr>
            </a:lvl7pPr>
            <a:lvl8pPr marL="3200400" indent="0" algn="l" rtl="0">
              <a:buNone/>
              <a:defRPr sz="1600">
                <a:solidFill>
                  <a:schemeClr val="tx1">
                    <a:tint val="75000"/>
                  </a:schemeClr>
                </a:solidFill>
              </a:defRPr>
            </a:lvl8pPr>
            <a:lvl9pPr marL="3657600" indent="0" algn="l" rtl="0">
              <a:buNone/>
              <a:defRPr sz="1600">
                <a:solidFill>
                  <a:schemeClr val="tx1">
                    <a:tint val="75000"/>
                  </a:schemeClr>
                </a:solidFill>
              </a:defRPr>
            </a:lvl9pPr>
          </a:lstStyle>
          <a:p>
            <a:pPr lvl="0" rtl="0"/>
            <a:r>
              <a:rPr lang="zh-CN" altLang="en-US"/>
              <a:t>单击此处编辑母版文本样式</a:t>
            </a:r>
          </a:p>
        </p:txBody>
      </p:sp>
    </p:spTree>
    <p:extLst>
      <p:ext uri="{BB962C8B-B14F-4D97-AF65-F5344CB8AC3E}">
        <p14:creationId xmlns:p14="http://schemas.microsoft.com/office/powerpoint/2010/main" val="122925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内容占位符 2"/>
          <p:cNvSpPr>
            <a:spLocks noGrp="1"/>
          </p:cNvSpPr>
          <p:nvPr>
            <p:ph sz="half" idx="1"/>
          </p:nvPr>
        </p:nvSpPr>
        <p:spPr>
          <a:xfrm>
            <a:off x="1065212" y="1825625"/>
            <a:ext cx="4954588" cy="4187952"/>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4" name="内容占位符 3"/>
          <p:cNvSpPr>
            <a:spLocks noGrp="1"/>
          </p:cNvSpPr>
          <p:nvPr>
            <p:ph sz="half" idx="2"/>
          </p:nvPr>
        </p:nvSpPr>
        <p:spPr>
          <a:xfrm>
            <a:off x="6172200" y="1825625"/>
            <a:ext cx="4951414" cy="4187952"/>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7" name="幻灯片编号占位符 6"/>
          <p:cNvSpPr>
            <a:spLocks noGrp="1"/>
          </p:cNvSpPr>
          <p:nvPr>
            <p:ph type="sldNum" sz="quarter" idx="12"/>
          </p:nvPr>
        </p:nvSpPr>
        <p:spPr/>
        <p:txBody>
          <a:bodyPr rtlCol="0"/>
          <a:lstStyle/>
          <a:p>
            <a:pPr rtl="0"/>
            <a:fld id="{022B156B-59AE-415F-B24B-8756D48BB977}" type="slidenum">
              <a:rPr lang="en-US" altLang="zh-CN" smtClean="0"/>
              <a:t>‹#›</a:t>
            </a:fld>
            <a:endParaRPr lang="zh-CN" altLang="en-US" dirty="0"/>
          </a:p>
        </p:txBody>
      </p:sp>
      <p:sp>
        <p:nvSpPr>
          <p:cNvPr id="6" name="页脚占位符 5"/>
          <p:cNvSpPr>
            <a:spLocks noGrp="1"/>
          </p:cNvSpPr>
          <p:nvPr>
            <p:ph type="ftr" sz="quarter" idx="11"/>
          </p:nvPr>
        </p:nvSpPr>
        <p:spPr/>
        <p:txBody>
          <a:bodyPr rtlCol="0"/>
          <a:lstStyle/>
          <a:p>
            <a:pPr rtl="0"/>
            <a:endParaRPr lang="zh-CN" altLang="en-US" dirty="0"/>
          </a:p>
        </p:txBody>
      </p:sp>
      <p:sp>
        <p:nvSpPr>
          <p:cNvPr id="5" name="日期占位符 4"/>
          <p:cNvSpPr>
            <a:spLocks noGrp="1"/>
          </p:cNvSpPr>
          <p:nvPr>
            <p:ph type="dt" sz="half" idx="10"/>
          </p:nvPr>
        </p:nvSpPr>
        <p:spPr/>
        <p:txBody>
          <a:bodyPr rtlCol="0"/>
          <a:lstStyle/>
          <a:p>
            <a:fld id="{041E560D-D90D-4607-BD9A-7D917091570A}" type="datetime1">
              <a:rPr lang="zh-CN" altLang="en-US" smtClean="0"/>
              <a:pPr/>
              <a:t>2022/2/15</a:t>
            </a:fld>
            <a:endParaRPr lang="zh-CN" altLang="en-US" dirty="0"/>
          </a:p>
        </p:txBody>
      </p:sp>
    </p:spTree>
    <p:extLst>
      <p:ext uri="{BB962C8B-B14F-4D97-AF65-F5344CB8AC3E}">
        <p14:creationId xmlns:p14="http://schemas.microsoft.com/office/powerpoint/2010/main" val="297275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文本占位符 2"/>
          <p:cNvSpPr>
            <a:spLocks noGrp="1"/>
          </p:cNvSpPr>
          <p:nvPr>
            <p:ph type="body" idx="1"/>
          </p:nvPr>
        </p:nvSpPr>
        <p:spPr>
          <a:xfrm>
            <a:off x="1069848" y="1681163"/>
            <a:ext cx="4956048" cy="823912"/>
          </a:xfrm>
        </p:spPr>
        <p:txBody>
          <a:bodyPr rtlCol="0" anchor="b"/>
          <a:lstStyle>
            <a:lvl1pPr marL="0" indent="0" algn="l" rtl="0">
              <a:spcBef>
                <a:spcPts val="0"/>
              </a:spcBef>
              <a:buNone/>
              <a:defRPr sz="2400" b="1"/>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1069848" y="2505075"/>
            <a:ext cx="4956048" cy="3476625"/>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5" name="文本占位符 4"/>
          <p:cNvSpPr>
            <a:spLocks noGrp="1"/>
          </p:cNvSpPr>
          <p:nvPr>
            <p:ph type="body" sz="quarter" idx="3"/>
          </p:nvPr>
        </p:nvSpPr>
        <p:spPr>
          <a:xfrm>
            <a:off x="6172200" y="1681163"/>
            <a:ext cx="4956048" cy="823912"/>
          </a:xfrm>
        </p:spPr>
        <p:txBody>
          <a:bodyPr rtlCol="0" anchor="b"/>
          <a:lstStyle>
            <a:lvl1pPr marL="0" indent="0" algn="l" rtl="0">
              <a:spcBef>
                <a:spcPts val="0"/>
              </a:spcBef>
              <a:buNone/>
              <a:defRPr sz="2400" b="1"/>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a:t>单击此处编辑母版文本样式</a:t>
            </a:r>
          </a:p>
        </p:txBody>
      </p:sp>
      <p:sp>
        <p:nvSpPr>
          <p:cNvPr id="6" name="内容占位符 5"/>
          <p:cNvSpPr>
            <a:spLocks noGrp="1"/>
          </p:cNvSpPr>
          <p:nvPr>
            <p:ph sz="quarter" idx="4"/>
          </p:nvPr>
        </p:nvSpPr>
        <p:spPr>
          <a:xfrm>
            <a:off x="6172200" y="2505075"/>
            <a:ext cx="4956048" cy="3476625"/>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9" name="幻灯片编号占位符 8"/>
          <p:cNvSpPr>
            <a:spLocks noGrp="1"/>
          </p:cNvSpPr>
          <p:nvPr>
            <p:ph type="sldNum" sz="quarter" idx="12"/>
          </p:nvPr>
        </p:nvSpPr>
        <p:spPr/>
        <p:txBody>
          <a:bodyPr rtlCol="0"/>
          <a:lstStyle/>
          <a:p>
            <a:pPr rtl="0"/>
            <a:fld id="{022B156B-59AE-415F-B24B-8756D48BB977}" type="slidenum">
              <a:rPr lang="en-US" altLang="zh-CN" smtClean="0"/>
              <a:t>‹#›</a:t>
            </a:fld>
            <a:endParaRPr lang="zh-CN" altLang="en-US" dirty="0"/>
          </a:p>
        </p:txBody>
      </p:sp>
      <p:sp>
        <p:nvSpPr>
          <p:cNvPr id="8" name="页脚占位符 7"/>
          <p:cNvSpPr>
            <a:spLocks noGrp="1"/>
          </p:cNvSpPr>
          <p:nvPr>
            <p:ph type="ftr" sz="quarter" idx="11"/>
          </p:nvPr>
        </p:nvSpPr>
        <p:spPr/>
        <p:txBody>
          <a:bodyPr rtlCol="0"/>
          <a:lstStyle/>
          <a:p>
            <a:pPr rtl="0"/>
            <a:endParaRPr lang="zh-CN" altLang="en-US" dirty="0"/>
          </a:p>
        </p:txBody>
      </p:sp>
      <p:sp>
        <p:nvSpPr>
          <p:cNvPr id="7" name="日期占位符 6"/>
          <p:cNvSpPr>
            <a:spLocks noGrp="1"/>
          </p:cNvSpPr>
          <p:nvPr>
            <p:ph type="dt" sz="half" idx="10"/>
          </p:nvPr>
        </p:nvSpPr>
        <p:spPr/>
        <p:txBody>
          <a:bodyPr rtlCol="0"/>
          <a:lstStyle/>
          <a:p>
            <a:fld id="{041E560D-D90D-4607-BD9A-7D917091570A}" type="datetime1">
              <a:rPr lang="zh-CN" altLang="en-US" smtClean="0"/>
              <a:pPr/>
              <a:t>2022/2/15</a:t>
            </a:fld>
            <a:endParaRPr lang="zh-CN" altLang="en-US" dirty="0"/>
          </a:p>
        </p:txBody>
      </p:sp>
    </p:spTree>
    <p:extLst>
      <p:ext uri="{BB962C8B-B14F-4D97-AF65-F5344CB8AC3E}">
        <p14:creationId xmlns:p14="http://schemas.microsoft.com/office/powerpoint/2010/main" val="231857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5" name="幻灯片编号占位符 4"/>
          <p:cNvSpPr>
            <a:spLocks noGrp="1"/>
          </p:cNvSpPr>
          <p:nvPr>
            <p:ph type="sldNum" sz="quarter" idx="12"/>
          </p:nvPr>
        </p:nvSpPr>
        <p:spPr/>
        <p:txBody>
          <a:bodyPr rtlCol="0"/>
          <a:lstStyle/>
          <a:p>
            <a:pPr rtl="0"/>
            <a:fld id="{022B156B-59AE-415F-B24B-8756D48BB977}" type="slidenum">
              <a:rPr lang="en-US" altLang="zh-CN" smtClean="0"/>
              <a:t>‹#›</a:t>
            </a:fld>
            <a:endParaRPr lang="zh-CN" altLang="en-US" dirty="0"/>
          </a:p>
        </p:txBody>
      </p:sp>
      <p:sp>
        <p:nvSpPr>
          <p:cNvPr id="4" name="页脚占位符 3"/>
          <p:cNvSpPr>
            <a:spLocks noGrp="1"/>
          </p:cNvSpPr>
          <p:nvPr>
            <p:ph type="ftr" sz="quarter" idx="11"/>
          </p:nvPr>
        </p:nvSpPr>
        <p:spPr/>
        <p:txBody>
          <a:bodyPr rtlCol="0"/>
          <a:lstStyle/>
          <a:p>
            <a:pPr rtl="0"/>
            <a:endParaRPr lang="zh-CN" altLang="en-US" dirty="0"/>
          </a:p>
        </p:txBody>
      </p:sp>
      <p:sp>
        <p:nvSpPr>
          <p:cNvPr id="3" name="日期占位符 2"/>
          <p:cNvSpPr>
            <a:spLocks noGrp="1"/>
          </p:cNvSpPr>
          <p:nvPr>
            <p:ph type="dt" sz="half" idx="10"/>
          </p:nvPr>
        </p:nvSpPr>
        <p:spPr/>
        <p:txBody>
          <a:bodyPr rtlCol="0"/>
          <a:lstStyle/>
          <a:p>
            <a:fld id="{041E560D-D90D-4607-BD9A-7D917091570A}" type="datetime1">
              <a:rPr lang="zh-CN" altLang="en-US" smtClean="0"/>
              <a:pPr/>
              <a:t>2022/2/15</a:t>
            </a:fld>
            <a:endParaRPr lang="zh-CN" altLang="en-US" dirty="0"/>
          </a:p>
        </p:txBody>
      </p:sp>
    </p:spTree>
    <p:extLst>
      <p:ext uri="{BB962C8B-B14F-4D97-AF65-F5344CB8AC3E}">
        <p14:creationId xmlns:p14="http://schemas.microsoft.com/office/powerpoint/2010/main" val="351281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rtlCol="0"/>
          <a:lstStyle/>
          <a:p>
            <a:pPr rtl="0"/>
            <a:fld id="{022B156B-59AE-415F-B24B-8756D48BB977}" type="slidenum">
              <a:rPr lang="en-US" altLang="zh-CN" smtClean="0"/>
              <a:t>‹#›</a:t>
            </a:fld>
            <a:endParaRPr lang="zh-CN" altLang="en-US" dirty="0"/>
          </a:p>
        </p:txBody>
      </p:sp>
      <p:sp>
        <p:nvSpPr>
          <p:cNvPr id="3" name="页脚占位符 2"/>
          <p:cNvSpPr>
            <a:spLocks noGrp="1"/>
          </p:cNvSpPr>
          <p:nvPr>
            <p:ph type="ftr" sz="quarter" idx="11"/>
          </p:nvPr>
        </p:nvSpPr>
        <p:spPr/>
        <p:txBody>
          <a:bodyPr rtlCol="0"/>
          <a:lstStyle/>
          <a:p>
            <a:pPr rtl="0"/>
            <a:endParaRPr lang="zh-CN" altLang="en-US" dirty="0"/>
          </a:p>
        </p:txBody>
      </p:sp>
      <p:sp>
        <p:nvSpPr>
          <p:cNvPr id="2" name="日期占位符 1"/>
          <p:cNvSpPr>
            <a:spLocks noGrp="1"/>
          </p:cNvSpPr>
          <p:nvPr>
            <p:ph type="dt" sz="half" idx="10"/>
          </p:nvPr>
        </p:nvSpPr>
        <p:spPr/>
        <p:txBody>
          <a:bodyPr rtlCol="0"/>
          <a:lstStyle/>
          <a:p>
            <a:fld id="{041E560D-D90D-4607-BD9A-7D917091570A}" type="datetime1">
              <a:rPr lang="zh-CN" altLang="en-US" smtClean="0"/>
              <a:pPr/>
              <a:t>2022/2/15</a:t>
            </a:fld>
            <a:endParaRPr lang="zh-CN" altLang="en-US" dirty="0"/>
          </a:p>
        </p:txBody>
      </p:sp>
    </p:spTree>
    <p:extLst>
      <p:ext uri="{BB962C8B-B14F-4D97-AF65-F5344CB8AC3E}">
        <p14:creationId xmlns:p14="http://schemas.microsoft.com/office/powerpoint/2010/main" val="84787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带标题的两张图片">
    <p:spTree>
      <p:nvGrpSpPr>
        <p:cNvPr id="1" name=""/>
        <p:cNvGrpSpPr/>
        <p:nvPr/>
      </p:nvGrpSpPr>
      <p:grpSpPr>
        <a:xfrm>
          <a:off x="0" y="0"/>
          <a:ext cx="0" cy="0"/>
          <a:chOff x="0" y="0"/>
          <a:chExt cx="0" cy="0"/>
        </a:xfrm>
      </p:grpSpPr>
      <p:sp>
        <p:nvSpPr>
          <p:cNvPr id="2" name="标题 1"/>
          <p:cNvSpPr>
            <a:spLocks noGrp="1"/>
          </p:cNvSpPr>
          <p:nvPr>
            <p:ph type="title"/>
          </p:nvPr>
        </p:nvSpPr>
        <p:spPr>
          <a:xfrm>
            <a:off x="1065212" y="304799"/>
            <a:ext cx="10058402" cy="1216152"/>
          </a:xfrm>
        </p:spPr>
        <p:txBody>
          <a:bodyPr rtlCol="0"/>
          <a:lstStyle>
            <a:lvl1pPr algn="l" rtl="0">
              <a:defRPr>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grpSp>
        <p:nvGrpSpPr>
          <p:cNvPr id="9" name="组 8"/>
          <p:cNvGrpSpPr/>
          <p:nvPr/>
        </p:nvGrpSpPr>
        <p:grpSpPr>
          <a:xfrm>
            <a:off x="1052422" y="1733550"/>
            <a:ext cx="4360503" cy="3050038"/>
            <a:chOff x="895350" y="3313113"/>
            <a:chExt cx="3613151" cy="2790825"/>
          </a:xfrm>
          <a:solidFill>
            <a:schemeClr val="tx1">
              <a:lumMod val="50000"/>
            </a:schemeClr>
          </a:solidFill>
        </p:grpSpPr>
        <p:sp>
          <p:nvSpPr>
            <p:cNvPr id="10"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2"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3"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4"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5"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6"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7"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8"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9"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0"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1"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36" name="图片占位符 33" descr="为添加图像预留的空占位符。单击占位符，选择要添加的图像。"/>
          <p:cNvSpPr>
            <a:spLocks noGrp="1" noChangeAspect="1"/>
          </p:cNvSpPr>
          <p:nvPr>
            <p:ph type="pic" sz="quarter" idx="17"/>
          </p:nvPr>
        </p:nvSpPr>
        <p:spPr>
          <a:xfrm>
            <a:off x="1265028" y="1900210"/>
            <a:ext cx="3935536" cy="2571736"/>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sp>
        <p:nvSpPr>
          <p:cNvPr id="39" name="文本占位符 3"/>
          <p:cNvSpPr>
            <a:spLocks noGrp="1"/>
          </p:cNvSpPr>
          <p:nvPr>
            <p:ph type="body" sz="half" idx="2"/>
          </p:nvPr>
        </p:nvSpPr>
        <p:spPr>
          <a:xfrm>
            <a:off x="1052423" y="4935990"/>
            <a:ext cx="4368980" cy="1007610"/>
          </a:xfrm>
        </p:spPr>
        <p:txBody>
          <a:bodyPr rtlCol="0">
            <a:normAutofit/>
          </a:bodyPr>
          <a:lstStyle>
            <a:lvl1pPr marL="0" indent="0" algn="l" rtl="0">
              <a:spcBef>
                <a:spcPts val="1600"/>
              </a:spcBef>
              <a:buNone/>
              <a:defRPr sz="16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grpSp>
        <p:nvGrpSpPr>
          <p:cNvPr id="22" name="组 21"/>
          <p:cNvGrpSpPr/>
          <p:nvPr/>
        </p:nvGrpSpPr>
        <p:grpSpPr>
          <a:xfrm>
            <a:off x="6763111" y="1733550"/>
            <a:ext cx="4360503" cy="3050038"/>
            <a:chOff x="895350" y="3313113"/>
            <a:chExt cx="3613151" cy="2790825"/>
          </a:xfrm>
          <a:solidFill>
            <a:schemeClr val="tx1">
              <a:lumMod val="50000"/>
            </a:schemeClr>
          </a:solidFill>
        </p:grpSpPr>
        <p:sp>
          <p:nvSpPr>
            <p:cNvPr id="23"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4"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5"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6"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7"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8"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9"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30"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31"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32"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33"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34"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37" name="图片占位符 33" descr="为添加图像预留的空占位符。单击占位符，选择要添加的图像。"/>
          <p:cNvSpPr>
            <a:spLocks noGrp="1" noChangeAspect="1"/>
          </p:cNvSpPr>
          <p:nvPr>
            <p:ph type="pic" sz="quarter" idx="18"/>
          </p:nvPr>
        </p:nvSpPr>
        <p:spPr>
          <a:xfrm>
            <a:off x="6975717" y="1900210"/>
            <a:ext cx="3935536" cy="2571736"/>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sp>
        <p:nvSpPr>
          <p:cNvPr id="40" name="文本占位符 3"/>
          <p:cNvSpPr>
            <a:spLocks noGrp="1"/>
          </p:cNvSpPr>
          <p:nvPr>
            <p:ph type="body" sz="half" idx="19"/>
          </p:nvPr>
        </p:nvSpPr>
        <p:spPr>
          <a:xfrm>
            <a:off x="6742908" y="4935990"/>
            <a:ext cx="4368980" cy="1007610"/>
          </a:xfrm>
        </p:spPr>
        <p:txBody>
          <a:bodyPr rtlCol="0">
            <a:normAutofit/>
          </a:bodyPr>
          <a:lstStyle>
            <a:lvl1pPr marL="0" indent="0" algn="l" rtl="0">
              <a:spcBef>
                <a:spcPts val="1600"/>
              </a:spcBef>
              <a:buNone/>
              <a:defRPr sz="16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sp>
        <p:nvSpPr>
          <p:cNvPr id="8" name="幻灯片编号占位符 7"/>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022B156B-59AE-415F-B24B-8756D48BB977}" type="slidenum">
              <a:rPr lang="en-US" altLang="zh-CN" smtClean="0"/>
              <a:pPr/>
              <a:t>‹#›</a:t>
            </a:fld>
            <a:endParaRPr lang="zh-CN" altLang="en-US" dirty="0"/>
          </a:p>
        </p:txBody>
      </p:sp>
      <p:sp>
        <p:nvSpPr>
          <p:cNvPr id="7" name="页脚占位符 6"/>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6" name="日期占位符 5"/>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41E560D-D90D-4607-BD9A-7D917091570A}" type="datetime1">
              <a:rPr lang="zh-CN" altLang="en-US" smtClean="0"/>
              <a:pPr/>
              <a:t>2022/2/15</a:t>
            </a:fld>
            <a:endParaRPr lang="zh-CN" altLang="en-US" dirty="0"/>
          </a:p>
        </p:txBody>
      </p:sp>
    </p:spTree>
    <p:extLst>
      <p:ext uri="{BB962C8B-B14F-4D97-AF65-F5344CB8AC3E}">
        <p14:creationId xmlns:p14="http://schemas.microsoft.com/office/powerpoint/2010/main" val="116827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带标题的三张图片">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grpSp>
        <p:nvGrpSpPr>
          <p:cNvPr id="52" name="组 51"/>
          <p:cNvGrpSpPr>
            <a:grpSpLocks noChangeAspect="1"/>
          </p:cNvGrpSpPr>
          <p:nvPr/>
        </p:nvGrpSpPr>
        <p:grpSpPr>
          <a:xfrm rot="5400000">
            <a:off x="1045139" y="1678105"/>
            <a:ext cx="3123347" cy="3089730"/>
            <a:chOff x="895350" y="3313113"/>
            <a:chExt cx="3613151" cy="2790825"/>
          </a:xfrm>
          <a:solidFill>
            <a:schemeClr val="tx1">
              <a:lumMod val="50000"/>
            </a:schemeClr>
          </a:solidFill>
        </p:grpSpPr>
        <p:sp>
          <p:nvSpPr>
            <p:cNvPr id="53"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54"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55"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56"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57"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58"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59"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60"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61"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62"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63"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64"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79" name="图片占位符 33" descr="为添加图像预留的空占位符。单击占位符，选择要添加的图像。"/>
          <p:cNvSpPr>
            <a:spLocks noGrp="1"/>
          </p:cNvSpPr>
          <p:nvPr>
            <p:ph type="pic" sz="quarter" idx="19"/>
          </p:nvPr>
        </p:nvSpPr>
        <p:spPr>
          <a:xfrm>
            <a:off x="1249168" y="1824285"/>
            <a:ext cx="2715289" cy="2776308"/>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sp>
        <p:nvSpPr>
          <p:cNvPr id="81" name="文本占位符 3"/>
          <p:cNvSpPr>
            <a:spLocks noGrp="1"/>
          </p:cNvSpPr>
          <p:nvPr>
            <p:ph type="body" sz="half" idx="2"/>
          </p:nvPr>
        </p:nvSpPr>
        <p:spPr>
          <a:xfrm>
            <a:off x="1235212" y="4947405"/>
            <a:ext cx="2743200" cy="914400"/>
          </a:xfrm>
        </p:spPr>
        <p:txBody>
          <a:bodyPr rtlCol="0">
            <a:normAutofit/>
          </a:bodyPr>
          <a:lstStyle>
            <a:lvl1pPr marL="0" indent="0" algn="l" rtl="0">
              <a:spcBef>
                <a:spcPts val="1600"/>
              </a:spcBef>
              <a:buNone/>
              <a:defRPr sz="16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grpSp>
        <p:nvGrpSpPr>
          <p:cNvPr id="84" name="组 83"/>
          <p:cNvGrpSpPr>
            <a:grpSpLocks noChangeAspect="1"/>
          </p:cNvGrpSpPr>
          <p:nvPr userDrawn="1"/>
        </p:nvGrpSpPr>
        <p:grpSpPr>
          <a:xfrm rot="5400000">
            <a:off x="4517135" y="1678105"/>
            <a:ext cx="3123347" cy="3089730"/>
            <a:chOff x="895350" y="3313113"/>
            <a:chExt cx="3613151" cy="2790825"/>
          </a:xfrm>
          <a:solidFill>
            <a:schemeClr val="tx1">
              <a:lumMod val="50000"/>
            </a:schemeClr>
          </a:solidFill>
        </p:grpSpPr>
        <p:sp>
          <p:nvSpPr>
            <p:cNvPr id="85"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6"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7"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8"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9"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0"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1"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2"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3"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4"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5"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6"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78" name="图片占位符 33" descr="为添加图像预留的空占位符。单击占位符，选择要添加的图像。"/>
          <p:cNvSpPr>
            <a:spLocks noGrp="1"/>
          </p:cNvSpPr>
          <p:nvPr>
            <p:ph type="pic" sz="quarter" idx="18"/>
          </p:nvPr>
        </p:nvSpPr>
        <p:spPr>
          <a:xfrm>
            <a:off x="4720924" y="1824285"/>
            <a:ext cx="2715768" cy="2776308"/>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sp>
        <p:nvSpPr>
          <p:cNvPr id="82" name="文本占位符 3"/>
          <p:cNvSpPr>
            <a:spLocks noGrp="1"/>
          </p:cNvSpPr>
          <p:nvPr>
            <p:ph type="body" sz="half" idx="21"/>
          </p:nvPr>
        </p:nvSpPr>
        <p:spPr>
          <a:xfrm>
            <a:off x="4707208" y="4947405"/>
            <a:ext cx="2743200" cy="914400"/>
          </a:xfrm>
        </p:spPr>
        <p:txBody>
          <a:bodyPr rtlCol="0">
            <a:normAutofit/>
          </a:bodyPr>
          <a:lstStyle>
            <a:lvl1pPr marL="0" indent="0" algn="l" rtl="0">
              <a:spcBef>
                <a:spcPts val="1600"/>
              </a:spcBef>
              <a:buNone/>
              <a:defRPr sz="16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grpSp>
        <p:nvGrpSpPr>
          <p:cNvPr id="97" name="组 96"/>
          <p:cNvGrpSpPr>
            <a:grpSpLocks noChangeAspect="1"/>
          </p:cNvGrpSpPr>
          <p:nvPr userDrawn="1"/>
        </p:nvGrpSpPr>
        <p:grpSpPr>
          <a:xfrm rot="5400000">
            <a:off x="8019009" y="1678105"/>
            <a:ext cx="3123347" cy="3089730"/>
            <a:chOff x="895350" y="3313113"/>
            <a:chExt cx="3613151" cy="2790825"/>
          </a:xfrm>
          <a:solidFill>
            <a:schemeClr val="tx1">
              <a:lumMod val="50000"/>
            </a:schemeClr>
          </a:solidFill>
        </p:grpSpPr>
        <p:sp>
          <p:nvSpPr>
            <p:cNvPr id="98"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9"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0"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1"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2"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3"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4"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5"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6"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7"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8"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9"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80" name="图片占位符 33" descr="为添加图像预留的空占位符。单击占位符，选择要添加的图像。"/>
          <p:cNvSpPr>
            <a:spLocks noGrp="1"/>
          </p:cNvSpPr>
          <p:nvPr>
            <p:ph type="pic" sz="quarter" idx="20"/>
          </p:nvPr>
        </p:nvSpPr>
        <p:spPr>
          <a:xfrm>
            <a:off x="8222798" y="1824285"/>
            <a:ext cx="2715768" cy="2776308"/>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sp>
        <p:nvSpPr>
          <p:cNvPr id="83" name="文本占位符 3"/>
          <p:cNvSpPr>
            <a:spLocks noGrp="1"/>
          </p:cNvSpPr>
          <p:nvPr>
            <p:ph type="body" sz="half" idx="22"/>
          </p:nvPr>
        </p:nvSpPr>
        <p:spPr>
          <a:xfrm>
            <a:off x="8209082" y="4947405"/>
            <a:ext cx="2743200" cy="914400"/>
          </a:xfrm>
        </p:spPr>
        <p:txBody>
          <a:bodyPr rtlCol="0">
            <a:normAutofit/>
          </a:bodyPr>
          <a:lstStyle>
            <a:lvl1pPr marL="0" indent="0" algn="l" rtl="0">
              <a:spcBef>
                <a:spcPts val="1600"/>
              </a:spcBef>
              <a:buNone/>
              <a:defRPr sz="16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sp>
        <p:nvSpPr>
          <p:cNvPr id="8" name="幻灯片编号占位符 7"/>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022B156B-59AE-415F-B24B-8756D48BB977}" type="slidenum">
              <a:rPr lang="en-US" altLang="zh-CN" smtClean="0"/>
              <a:pPr/>
              <a:t>‹#›</a:t>
            </a:fld>
            <a:endParaRPr lang="zh-CN" altLang="en-US" dirty="0"/>
          </a:p>
        </p:txBody>
      </p:sp>
      <p:sp>
        <p:nvSpPr>
          <p:cNvPr id="7" name="页脚占位符 6"/>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6" name="日期占位符 5"/>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41E560D-D90D-4607-BD9A-7D917091570A}" type="datetime1">
              <a:rPr lang="zh-CN" altLang="en-US" smtClean="0"/>
              <a:pPr/>
              <a:t>2022/2/15</a:t>
            </a:fld>
            <a:endParaRPr lang="zh-CN" altLang="en-US" dirty="0"/>
          </a:p>
        </p:txBody>
      </p:sp>
    </p:spTree>
    <p:extLst>
      <p:ext uri="{BB962C8B-B14F-4D97-AF65-F5344CB8AC3E}">
        <p14:creationId xmlns:p14="http://schemas.microsoft.com/office/powerpoint/2010/main" val="16819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65212" y="304800"/>
            <a:ext cx="10058402" cy="1219200"/>
          </a:xfrm>
          <a:prstGeom prst="rect">
            <a:avLst/>
          </a:prstGeom>
        </p:spPr>
        <p:txBody>
          <a:bodyPr vert="horz" lIns="91440" tIns="45720" rIns="91440" bIns="45720" rtlCol="0" anchor="b">
            <a:normAutofit/>
          </a:bodyPr>
          <a:lstStyle/>
          <a:p>
            <a:pPr rtl="0"/>
            <a:r>
              <a:rPr lang="zh-CN" altLang="en-US" dirty="0"/>
              <a:t>单击此处编辑母版标题样式</a:t>
            </a:r>
          </a:p>
        </p:txBody>
      </p:sp>
      <p:sp>
        <p:nvSpPr>
          <p:cNvPr id="3" name="文本占位符 2"/>
          <p:cNvSpPr>
            <a:spLocks noGrp="1"/>
          </p:cNvSpPr>
          <p:nvPr>
            <p:ph type="body" idx="1"/>
          </p:nvPr>
        </p:nvSpPr>
        <p:spPr>
          <a:xfrm>
            <a:off x="1065214" y="1752600"/>
            <a:ext cx="10058400" cy="4229100"/>
          </a:xfrm>
          <a:prstGeom prst="rect">
            <a:avLst/>
          </a:prstGeom>
        </p:spPr>
        <p:txBody>
          <a:bodyPr vert="horz" lIns="91440" tIns="45720" rIns="91440" bIns="45720" rtlCol="0">
            <a:normAutofit/>
          </a:bodyPr>
          <a:lstStyle/>
          <a:p>
            <a:pPr lvl="0" rtl="0"/>
            <a:r>
              <a:rPr lang="zh-CN" altLang="en-US" dirty="0"/>
              <a:t>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p:txBody>
      </p:sp>
      <p:sp>
        <p:nvSpPr>
          <p:cNvPr id="6" name="幻灯片编号占位符 5"/>
          <p:cNvSpPr>
            <a:spLocks noGrp="1"/>
          </p:cNvSpPr>
          <p:nvPr>
            <p:ph type="sldNum" sz="quarter" idx="4"/>
          </p:nvPr>
        </p:nvSpPr>
        <p:spPr>
          <a:xfrm>
            <a:off x="1065213" y="6019801"/>
            <a:ext cx="762000" cy="228600"/>
          </a:xfrm>
          <a:prstGeom prst="rect">
            <a:avLst/>
          </a:prstGeom>
        </p:spPr>
        <p:txBody>
          <a:bodyPr vert="horz" lIns="91440" tIns="45720" rIns="91440" bIns="45720" rtlCol="0" anchor="ctr"/>
          <a:lstStyle>
            <a:lvl1pPr algn="l" rtl="0">
              <a:defRPr sz="1100">
                <a:solidFill>
                  <a:schemeClr val="tx1"/>
                </a:solidFill>
                <a:latin typeface="微软雅黑" panose="020B0503020204020204" pitchFamily="34" charset="-122"/>
                <a:ea typeface="微软雅黑" panose="020B0503020204020204" pitchFamily="34" charset="-122"/>
              </a:defRPr>
            </a:lvl1pPr>
          </a:lstStyle>
          <a:p>
            <a:fld id="{022B156B-59AE-415F-B24B-8756D48BB977}" type="slidenum">
              <a:rPr lang="en-US" altLang="zh-CN" smtClean="0"/>
              <a:pPr/>
              <a:t>‹#›</a:t>
            </a:fld>
            <a:endParaRPr lang="zh-CN" altLang="en-US" dirty="0"/>
          </a:p>
        </p:txBody>
      </p:sp>
      <p:sp>
        <p:nvSpPr>
          <p:cNvPr id="5" name="页脚占位符 4"/>
          <p:cNvSpPr>
            <a:spLocks noGrp="1"/>
          </p:cNvSpPr>
          <p:nvPr>
            <p:ph type="ftr" sz="quarter" idx="3"/>
          </p:nvPr>
        </p:nvSpPr>
        <p:spPr>
          <a:xfrm>
            <a:off x="1979613" y="6019801"/>
            <a:ext cx="5943600" cy="228600"/>
          </a:xfrm>
          <a:prstGeom prst="rect">
            <a:avLst/>
          </a:prstGeom>
        </p:spPr>
        <p:txBody>
          <a:bodyPr vert="horz" lIns="91440" tIns="45720" rIns="91440" bIns="45720" rtlCol="0" anchor="ctr"/>
          <a:lstStyle>
            <a:lvl1pPr algn="l" rtl="0">
              <a:defRPr sz="1100">
                <a:solidFill>
                  <a:schemeClr val="tx1"/>
                </a:solidFill>
                <a:latin typeface="微软雅黑" panose="020B0503020204020204" pitchFamily="34" charset="-122"/>
                <a:ea typeface="微软雅黑" panose="020B0503020204020204" pitchFamily="34" charset="-122"/>
              </a:defRPr>
            </a:lvl1pPr>
          </a:lstStyle>
          <a:p>
            <a:endParaRPr lang="zh-CN" altLang="en-US" dirty="0"/>
          </a:p>
        </p:txBody>
      </p:sp>
      <p:sp>
        <p:nvSpPr>
          <p:cNvPr id="4" name="日期占位符 3"/>
          <p:cNvSpPr>
            <a:spLocks noGrp="1"/>
          </p:cNvSpPr>
          <p:nvPr>
            <p:ph type="dt" sz="half" idx="2"/>
          </p:nvPr>
        </p:nvSpPr>
        <p:spPr>
          <a:xfrm>
            <a:off x="8075611" y="6019801"/>
            <a:ext cx="1396260" cy="228600"/>
          </a:xfrm>
          <a:prstGeom prst="rect">
            <a:avLst/>
          </a:prstGeom>
        </p:spPr>
        <p:txBody>
          <a:bodyPr vert="horz" lIns="91440" tIns="45720" rIns="91440" bIns="45720" rtlCol="0" anchor="ctr"/>
          <a:lstStyle>
            <a:lvl1pPr algn="l" rtl="0">
              <a:defRPr sz="1100">
                <a:solidFill>
                  <a:schemeClr val="tx1"/>
                </a:solidFill>
                <a:latin typeface="微软雅黑" panose="020B0503020204020204" pitchFamily="34" charset="-122"/>
                <a:ea typeface="微软雅黑" panose="020B0503020204020204" pitchFamily="34" charset="-122"/>
              </a:defRPr>
            </a:lvl1pPr>
          </a:lstStyle>
          <a:p>
            <a:fld id="{041E560D-D90D-4607-BD9A-7D917091570A}" type="datetime1">
              <a:rPr lang="zh-CN" altLang="en-US" smtClean="0"/>
              <a:pPr/>
              <a:t>2022/2/15</a:t>
            </a:fld>
            <a:endParaRPr lang="zh-CN" altLang="en-US" dirty="0"/>
          </a:p>
        </p:txBody>
      </p:sp>
    </p:spTree>
    <p:extLst>
      <p:ext uri="{BB962C8B-B14F-4D97-AF65-F5344CB8AC3E}">
        <p14:creationId xmlns:p14="http://schemas.microsoft.com/office/powerpoint/2010/main" val="130063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62" r:id="rId10"/>
    <p:sldLayoutId id="2147483656" r:id="rId11"/>
    <p:sldLayoutId id="2147483657" r:id="rId12"/>
    <p:sldLayoutId id="2147483658" r:id="rId13"/>
    <p:sldLayoutId id="2147483659" r:id="rId14"/>
  </p:sldLayoutIdLst>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xStyles>
    <p:titleStyle>
      <a:lvl1pPr algn="l" defTabSz="914400" rtl="0" eaLnBrk="1" latinLnBrk="0" hangingPunct="1">
        <a:lnSpc>
          <a:spcPct val="90000"/>
        </a:lnSpc>
        <a:spcBef>
          <a:spcPct val="0"/>
        </a:spcBef>
        <a:buNone/>
        <a:defRPr sz="3600" kern="1200">
          <a:solidFill>
            <a:schemeClr val="tx1">
              <a:lumMod val="50000"/>
            </a:schemeClr>
          </a:solidFill>
          <a:latin typeface="微软雅黑" panose="020B0503020204020204" pitchFamily="34" charset="-122"/>
          <a:ea typeface="微软雅黑" panose="020B0503020204020204" pitchFamily="34" charset="-122"/>
          <a:cs typeface="+mj-cs"/>
        </a:defRPr>
      </a:lvl1pPr>
    </p:titleStyle>
    <p:bodyStyle>
      <a:lvl1pPr marL="347472" indent="-347472" algn="l" defTabSz="914400" rtl="0" eaLnBrk="1" latinLnBrk="0" hangingPunct="1">
        <a:lnSpc>
          <a:spcPct val="100000"/>
        </a:lnSpc>
        <a:spcBef>
          <a:spcPts val="18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740664" indent="-283464" algn="l" defTabSz="914400" rtl="0" eaLnBrk="1" latinLnBrk="0" hangingPunct="1">
        <a:lnSpc>
          <a:spcPct val="100000"/>
        </a:lnSpc>
        <a:spcBef>
          <a:spcPts val="12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8pPr>
      <a:lvl9pPr marL="38862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customXml" Target="../ink/ink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r>
              <a:rPr lang="zh-CN" altLang="en-US" dirty="0">
                <a:latin typeface="Salesforce Sans"/>
                <a:sym typeface="Salesforce Sans"/>
              </a:rPr>
              <a:t>微积分线代入门</a:t>
            </a:r>
            <a:endParaRPr lang="zh-CN" altLang="en-US" dirty="0">
              <a:latin typeface="Salesforce Sans"/>
              <a:ea typeface="微软雅黑" panose="020B0503020204020204" pitchFamily="34" charset="-122"/>
              <a:sym typeface="Salesforce Sans"/>
            </a:endParaRPr>
          </a:p>
        </p:txBody>
      </p:sp>
      <p:sp>
        <p:nvSpPr>
          <p:cNvPr id="3" name="副标题 2"/>
          <p:cNvSpPr>
            <a:spLocks noGrp="1"/>
          </p:cNvSpPr>
          <p:nvPr>
            <p:ph type="subTitle" idx="1"/>
          </p:nvPr>
        </p:nvSpPr>
        <p:spPr/>
        <p:txBody>
          <a:bodyPr rtlCol="0"/>
          <a:lstStyle/>
          <a:p>
            <a:pPr rtl="0"/>
            <a:r>
              <a:rPr lang="en-US" altLang="zh-CN" dirty="0">
                <a:latin typeface="Salesforce Sans"/>
                <a:ea typeface="微软雅黑" panose="020B0503020204020204" pitchFamily="34" charset="-122"/>
                <a:sym typeface="Salesforce Sans"/>
              </a:rPr>
              <a:t>zzq</a:t>
            </a:r>
            <a:endParaRPr lang="zh-CN" altLang="en-US" dirty="0">
              <a:latin typeface="Salesforce Sans"/>
              <a:ea typeface="微软雅黑" panose="020B0503020204020204" pitchFamily="34" charset="-122"/>
              <a:sym typeface="Salesforce Sans"/>
            </a:endParaRPr>
          </a:p>
        </p:txBody>
      </p:sp>
    </p:spTree>
    <p:extLst>
      <p:ext uri="{BB962C8B-B14F-4D97-AF65-F5344CB8AC3E}">
        <p14:creationId xmlns:p14="http://schemas.microsoft.com/office/powerpoint/2010/main" val="769675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786656" y="655538"/>
            <a:ext cx="5125930" cy="5326162"/>
          </a:xfrm>
          <a:prstGeom prst="rect">
            <a:avLst/>
          </a:prstGeom>
        </p:spPr>
      </p:pic>
      <p:pic>
        <p:nvPicPr>
          <p:cNvPr id="5" name="图片 4"/>
          <p:cNvPicPr>
            <a:picLocks noChangeAspect="1"/>
          </p:cNvPicPr>
          <p:nvPr/>
        </p:nvPicPr>
        <p:blipFill>
          <a:blip r:embed="rId3"/>
          <a:stretch>
            <a:fillRect/>
          </a:stretch>
        </p:blipFill>
        <p:spPr>
          <a:xfrm>
            <a:off x="6282048" y="655538"/>
            <a:ext cx="5557573" cy="5349500"/>
          </a:xfrm>
          <a:prstGeom prst="rect">
            <a:avLst/>
          </a:prstGeom>
        </p:spPr>
      </p:pic>
    </p:spTree>
    <p:extLst>
      <p:ext uri="{BB962C8B-B14F-4D97-AF65-F5344CB8AC3E}">
        <p14:creationId xmlns:p14="http://schemas.microsoft.com/office/powerpoint/2010/main" val="32371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求导有啥用</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求函数极值</a:t>
                </a:r>
                <a:endParaRPr lang="en-US" altLang="zh-CN" dirty="0"/>
              </a:p>
              <a:p>
                <a:pPr lvl="1"/>
                <a:r>
                  <a:rPr lang="zh-CN" altLang="en-US" dirty="0" smtClean="0"/>
                  <a:t>导数</a:t>
                </a:r>
                <a:r>
                  <a:rPr lang="en-US" altLang="zh-CN" dirty="0" smtClean="0"/>
                  <a:t>&gt;0</a:t>
                </a:r>
                <a:r>
                  <a:rPr lang="zh-CN" altLang="en-US" dirty="0" smtClean="0"/>
                  <a:t>：增，导数</a:t>
                </a:r>
                <a:r>
                  <a:rPr lang="en-US" altLang="zh-CN" dirty="0" smtClean="0"/>
                  <a:t>&lt;0</a:t>
                </a:r>
                <a:r>
                  <a:rPr lang="zh-CN" altLang="en-US" dirty="0" smtClean="0"/>
                  <a:t>：减</a:t>
                </a:r>
                <a:endParaRPr lang="en-US" altLang="zh-CN" dirty="0" smtClean="0"/>
              </a:p>
              <a:p>
                <a:pPr lvl="1"/>
                <a:r>
                  <a:rPr lang="zh-CN" altLang="en-US" dirty="0" smtClean="0"/>
                  <a:t>极值点必须有导数</a:t>
                </a:r>
                <a:r>
                  <a:rPr lang="en-US" altLang="zh-CN" dirty="0" smtClean="0"/>
                  <a:t>=0</a:t>
                </a:r>
                <a:r>
                  <a:rPr lang="zh-CN" altLang="en-US" dirty="0" smtClean="0"/>
                  <a:t>或不存在</a:t>
                </a:r>
                <a:endParaRPr lang="en-US" altLang="zh-CN" dirty="0" smtClean="0"/>
              </a:p>
              <a:p>
                <a:r>
                  <a:rPr lang="zh-CN" altLang="en-US" dirty="0" smtClean="0"/>
                  <a:t>求多项式方程根</a:t>
                </a:r>
                <a:endParaRPr lang="en-US" altLang="zh-CN" dirty="0" smtClean="0"/>
              </a:p>
              <a:p>
                <a:pPr lvl="1"/>
                <a:r>
                  <a:rPr lang="zh-CN" altLang="en-US" dirty="0" smtClean="0"/>
                  <a:t>要求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en-US" altLang="zh-CN" dirty="0" smtClean="0"/>
                  <a:t> </a:t>
                </a:r>
                <a:r>
                  <a:rPr lang="zh-CN" altLang="en-US" dirty="0" smtClean="0"/>
                  <a:t>的根</a:t>
                </a:r>
                <a:endParaRPr lang="en-US" altLang="zh-CN" dirty="0" smtClean="0"/>
              </a:p>
              <a:p>
                <a:pPr lvl="1"/>
                <a14:m>
                  <m:oMath xmlns:m="http://schemas.openxmlformats.org/officeDocument/2006/math">
                    <m:sSup>
                      <m:sSupPr>
                        <m:ctrlPr>
                          <a:rPr lang="en-US" altLang="zh-CN" b="0" i="1" smtClean="0">
                            <a:latin typeface="Cambria Math"/>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m:t>
                        </m:r>
                      </m:sup>
                    </m:sSup>
                    <m:d>
                      <m:dPr>
                        <m:ctrlPr>
                          <a:rPr lang="en-US" altLang="zh-CN" b="0" i="1" smtClean="0">
                            <a:latin typeface="Cambria Math"/>
                          </a:rPr>
                        </m:ctrlPr>
                      </m:dPr>
                      <m:e>
                        <m:r>
                          <a:rPr lang="en-US" altLang="zh-CN" b="0" i="1" smtClean="0">
                            <a:latin typeface="Cambria Math" panose="02040503050406030204" pitchFamily="18" charset="0"/>
                          </a:rPr>
                          <m:t>𝑥</m:t>
                        </m:r>
                      </m:e>
                    </m:d>
                  </m:oMath>
                </a14:m>
                <a:r>
                  <a:rPr lang="en-US" altLang="zh-CN" dirty="0" smtClean="0"/>
                  <a:t> </a:t>
                </a:r>
                <a:r>
                  <a:rPr lang="zh-CN" altLang="en-US" dirty="0" smtClean="0"/>
                  <a:t>的根是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en-US" altLang="zh-CN" dirty="0" smtClean="0"/>
                  <a:t> </a:t>
                </a:r>
                <a:r>
                  <a:rPr lang="zh-CN" altLang="en-US" dirty="0" smtClean="0"/>
                  <a:t>的极值点</a:t>
                </a:r>
                <a:endParaRPr lang="en-US" altLang="zh-CN" dirty="0" smtClean="0"/>
              </a:p>
              <a:p>
                <a:pPr lvl="1"/>
                <a:r>
                  <a:rPr lang="zh-CN" altLang="en-US" dirty="0" smtClean="0"/>
                  <a:t>在相邻两个根之间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en-US" altLang="zh-CN" dirty="0" smtClean="0"/>
                  <a:t> </a:t>
                </a:r>
                <a:r>
                  <a:rPr lang="zh-CN" altLang="en-US" dirty="0" smtClean="0"/>
                  <a:t>单调，二分零点</a:t>
                </a:r>
                <a:endParaRPr lang="en-US" altLang="zh-CN" dirty="0" smtClean="0"/>
              </a:p>
              <a:p>
                <a:r>
                  <a:rPr lang="zh-CN" altLang="en-US" dirty="0"/>
                  <a:t>梯度下降</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48" t="-1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6583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什么是积分</a:t>
            </a:r>
            <a:endParaRPr lang="zh-CN" altLang="en-US" dirty="0"/>
          </a:p>
        </p:txBody>
      </p:sp>
      <p:sp>
        <p:nvSpPr>
          <p:cNvPr id="3" name="内容占位符 2"/>
          <p:cNvSpPr>
            <a:spLocks noGrp="1"/>
          </p:cNvSpPr>
          <p:nvPr>
            <p:ph idx="1"/>
          </p:nvPr>
        </p:nvSpPr>
        <p:spPr>
          <a:xfrm>
            <a:off x="1065214" y="5229485"/>
            <a:ext cx="10058400" cy="1628515"/>
          </a:xfrm>
        </p:spPr>
        <p:txBody>
          <a:bodyPr>
            <a:normAutofit/>
          </a:bodyPr>
          <a:lstStyle/>
          <a:p>
            <a:r>
              <a:rPr lang="zh-CN" altLang="en-US" dirty="0" smtClean="0">
                <a:latin typeface="Cambria Math" panose="02040503050406030204" pitchFamily="18" charset="0"/>
              </a:rPr>
              <a:t>测量曲线‘下’面积</a:t>
            </a:r>
            <a:endParaRPr lang="en-US" altLang="zh-CN" dirty="0" smtClean="0">
              <a:latin typeface="Cambria Math" panose="02040503050406030204" pitchFamily="18" charset="0"/>
            </a:endParaRPr>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1152944" y="2052532"/>
            <a:ext cx="3965861" cy="2749063"/>
          </a:xfrm>
          <a:prstGeom prst="rect">
            <a:avLst/>
          </a:prstGeom>
        </p:spPr>
      </p:pic>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5271061" y="1314167"/>
            <a:ext cx="2706636" cy="1884298"/>
          </a:xfrm>
          <a:prstGeom prst="rect">
            <a:avLst/>
          </a:prstGeom>
        </p:spPr>
      </p:pic>
      <p:pic>
        <p:nvPicPr>
          <p:cNvPr id="6" name="图片 5"/>
          <p:cNvPicPr>
            <a:picLocks noChangeAspect="1"/>
          </p:cNvPicPr>
          <p:nvPr/>
        </p:nvPicPr>
        <p:blipFill>
          <a:blip r:embed="rId4">
            <a:clrChange>
              <a:clrFrom>
                <a:srgbClr val="FFFFFF"/>
              </a:clrFrom>
              <a:clrTo>
                <a:srgbClr val="FFFFFF">
                  <a:alpha val="0"/>
                </a:srgbClr>
              </a:clrTo>
            </a:clrChange>
          </a:blip>
          <a:stretch>
            <a:fillRect/>
          </a:stretch>
        </p:blipFill>
        <p:spPr>
          <a:xfrm>
            <a:off x="8537611" y="1335251"/>
            <a:ext cx="2622757" cy="1900388"/>
          </a:xfrm>
          <a:prstGeom prst="rect">
            <a:avLst/>
          </a:prstGeom>
        </p:spPr>
      </p:pic>
      <p:pic>
        <p:nvPicPr>
          <p:cNvPr id="7" name="图片 6"/>
          <p:cNvPicPr>
            <a:picLocks noChangeAspect="1"/>
          </p:cNvPicPr>
          <p:nvPr/>
        </p:nvPicPr>
        <p:blipFill>
          <a:blip r:embed="rId5">
            <a:clrChange>
              <a:clrFrom>
                <a:srgbClr val="FFFFFF"/>
              </a:clrFrom>
              <a:clrTo>
                <a:srgbClr val="FFFFFF">
                  <a:alpha val="0"/>
                </a:srgbClr>
              </a:clrTo>
            </a:clrChange>
          </a:blip>
          <a:stretch>
            <a:fillRect/>
          </a:stretch>
        </p:blipFill>
        <p:spPr>
          <a:xfrm>
            <a:off x="5238799" y="3427064"/>
            <a:ext cx="2771160" cy="2082783"/>
          </a:xfrm>
          <a:prstGeom prst="rect">
            <a:avLst/>
          </a:prstGeom>
        </p:spPr>
      </p:pic>
      <p:pic>
        <p:nvPicPr>
          <p:cNvPr id="8" name="图片 7"/>
          <p:cNvPicPr>
            <a:picLocks noChangeAspect="1"/>
          </p:cNvPicPr>
          <p:nvPr/>
        </p:nvPicPr>
        <p:blipFill>
          <a:blip r:embed="rId6">
            <a:clrChange>
              <a:clrFrom>
                <a:srgbClr val="FFFFFF"/>
              </a:clrFrom>
              <a:clrTo>
                <a:srgbClr val="FFFFFF">
                  <a:alpha val="0"/>
                </a:srgbClr>
              </a:clrTo>
            </a:clrChange>
          </a:blip>
          <a:stretch>
            <a:fillRect/>
          </a:stretch>
        </p:blipFill>
        <p:spPr>
          <a:xfrm>
            <a:off x="8512996" y="3464238"/>
            <a:ext cx="3046652" cy="2045609"/>
          </a:xfrm>
          <a:prstGeom prst="rect">
            <a:avLst/>
          </a:prstGeom>
        </p:spPr>
      </p:pic>
      <p:pic>
        <p:nvPicPr>
          <p:cNvPr id="9" name="图片 8"/>
          <p:cNvPicPr>
            <a:picLocks noChangeAspect="1"/>
          </p:cNvPicPr>
          <p:nvPr/>
        </p:nvPicPr>
        <p:blipFill>
          <a:blip r:embed="rId7">
            <a:clrChange>
              <a:clrFrom>
                <a:srgbClr val="FFFFFF"/>
              </a:clrFrom>
              <a:clrTo>
                <a:srgbClr val="FFFFFF">
                  <a:alpha val="0"/>
                </a:srgbClr>
              </a:clrTo>
            </a:clrChange>
          </a:blip>
          <a:stretch>
            <a:fillRect/>
          </a:stretch>
        </p:blipFill>
        <p:spPr>
          <a:xfrm>
            <a:off x="9516204" y="3131176"/>
            <a:ext cx="471858" cy="532353"/>
          </a:xfrm>
          <a:prstGeom prst="rect">
            <a:avLst/>
          </a:prstGeom>
        </p:spPr>
      </p:pic>
    </p:spTree>
    <p:extLst>
      <p:ext uri="{BB962C8B-B14F-4D97-AF65-F5344CB8AC3E}">
        <p14:creationId xmlns:p14="http://schemas.microsoft.com/office/powerpoint/2010/main" val="1962052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什么是积分</a:t>
            </a:r>
            <a:endParaRPr lang="zh-CN" altLang="en-US" dirty="0"/>
          </a:p>
        </p:txBody>
      </p:sp>
      <p:sp>
        <p:nvSpPr>
          <p:cNvPr id="3" name="内容占位符 2"/>
          <p:cNvSpPr>
            <a:spLocks noGrp="1"/>
          </p:cNvSpPr>
          <p:nvPr>
            <p:ph idx="1"/>
          </p:nvPr>
        </p:nvSpPr>
        <p:spPr>
          <a:xfrm>
            <a:off x="1065214" y="1752599"/>
            <a:ext cx="10058400" cy="5105401"/>
          </a:xfrm>
        </p:spPr>
        <p:txBody>
          <a:bodyPr>
            <a:normAutofit/>
          </a:bodyPr>
          <a:lstStyle/>
          <a:p>
            <a:r>
              <a:rPr lang="zh-CN" altLang="en-US" b="0" dirty="0" smtClean="0">
                <a:latin typeface="Cambria Math" panose="02040503050406030204" pitchFamily="18" charset="0"/>
              </a:rPr>
              <a:t>也不完全是‘面积’</a:t>
            </a:r>
            <a:r>
              <a:rPr lang="en-US" altLang="zh-CN" b="0" dirty="0" smtClean="0">
                <a:latin typeface="Cambria Math" panose="02040503050406030204" pitchFamily="18" charset="0"/>
              </a:rPr>
              <a:t>…</a:t>
            </a:r>
          </a:p>
        </p:txBody>
      </p:sp>
      <p:pic>
        <p:nvPicPr>
          <p:cNvPr id="5" name="图片 4"/>
          <p:cNvPicPr>
            <a:picLocks noChangeAspect="1"/>
          </p:cNvPicPr>
          <p:nvPr/>
        </p:nvPicPr>
        <p:blipFill>
          <a:blip r:embed="rId2">
            <a:clrChange>
              <a:clrFrom>
                <a:srgbClr val="FFFFFF"/>
              </a:clrFrom>
              <a:clrTo>
                <a:srgbClr val="FFFFFF">
                  <a:alpha val="0"/>
                </a:srgbClr>
              </a:clrTo>
            </a:clrChange>
          </a:blip>
          <a:stretch>
            <a:fillRect/>
          </a:stretch>
        </p:blipFill>
        <p:spPr>
          <a:xfrm>
            <a:off x="3394221" y="2400829"/>
            <a:ext cx="6247619" cy="2619048"/>
          </a:xfrm>
          <a:prstGeom prst="rect">
            <a:avLst/>
          </a:prstGeom>
        </p:spPr>
      </p:pic>
    </p:spTree>
    <p:extLst>
      <p:ext uri="{BB962C8B-B14F-4D97-AF65-F5344CB8AC3E}">
        <p14:creationId xmlns:p14="http://schemas.microsoft.com/office/powerpoint/2010/main" val="2918495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什么是积分</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5214" y="1752599"/>
                <a:ext cx="10058400" cy="5105401"/>
              </a:xfrm>
            </p:spPr>
            <p:txBody>
              <a:bodyPr>
                <a:normAutofit lnSpcReduction="10000"/>
              </a:bodyPr>
              <a:lstStyle/>
              <a:p>
                <a:r>
                  <a:rPr lang="zh-CN" altLang="en-US" b="0" dirty="0" smtClean="0">
                    <a:latin typeface="Cambria Math" panose="02040503050406030204" pitchFamily="18" charset="0"/>
                  </a:rPr>
                  <a:t>较为严谨的定义是，我们把区间切成极小的段，把每一段的</a:t>
                </a:r>
                <a:r>
                  <a:rPr lang="en-US" altLang="zh-CN" b="0" dirty="0" smtClean="0">
                    <a:latin typeface="Cambria Math" panose="02040503050406030204" pitchFamily="18" charset="0"/>
                  </a:rPr>
                  <a:t/>
                </a:r>
                <a:br>
                  <a:rPr lang="en-US" altLang="zh-CN" b="0" dirty="0" smtClean="0">
                    <a:latin typeface="Cambria Math" panose="02040503050406030204" pitchFamily="18" charset="0"/>
                  </a:rPr>
                </a:br>
                <a:r>
                  <a:rPr lang="zh-CN" altLang="en-US" b="0" dirty="0" smtClean="0">
                    <a:latin typeface="Cambria Math" panose="02040503050406030204" pitchFamily="18" charset="0"/>
                  </a:rPr>
                  <a:t> 函数值 </a:t>
                </a:r>
                <a:r>
                  <a:rPr lang="en-US" altLang="zh-CN" dirty="0" smtClean="0">
                    <a:latin typeface="Cambria Math" panose="02040503050406030204" pitchFamily="18" charset="0"/>
                  </a:rPr>
                  <a:t>* </a:t>
                </a:r>
                <a:r>
                  <a:rPr lang="zh-CN" altLang="en-US" dirty="0" smtClean="0">
                    <a:latin typeface="Cambria Math" panose="02040503050406030204" pitchFamily="18" charset="0"/>
                  </a:rPr>
                  <a:t>段长度 加起来。</a:t>
                </a:r>
                <a:endParaRPr lang="en-US" altLang="zh-CN" dirty="0" smtClean="0">
                  <a:latin typeface="Cambria Math" panose="02040503050406030204" pitchFamily="18" charset="0"/>
                </a:endParaRPr>
              </a:p>
              <a:p>
                <a:r>
                  <a:rPr lang="zh-CN" altLang="en-US" dirty="0" smtClean="0">
                    <a:latin typeface="Cambria Math" panose="02040503050406030204" pitchFamily="18" charset="0"/>
                  </a:rPr>
                  <a:t>从几何上我们也可以直观地看出，积分</a:t>
                </a:r>
                <a:r>
                  <a:rPr lang="en-US" altLang="zh-CN" dirty="0" smtClean="0">
                    <a:latin typeface="Cambria Math" panose="02040503050406030204" pitchFamily="18" charset="0"/>
                  </a:rPr>
                  <a:t>=</a:t>
                </a:r>
                <a:r>
                  <a:rPr lang="zh-CN" altLang="en-US" dirty="0" smtClean="0">
                    <a:latin typeface="Cambria Math" panose="02040503050406030204" pitchFamily="18" charset="0"/>
                  </a:rPr>
                  <a:t>函数平均值*长度。</a:t>
                </a:r>
                <a:endParaRPr lang="en-US" altLang="zh-CN" dirty="0" smtClean="0">
                  <a:latin typeface="Cambria Math" panose="02040503050406030204" pitchFamily="18" charset="0"/>
                </a:endParaRPr>
              </a:p>
              <a:p>
                <a:r>
                  <a:rPr lang="zh-CN" altLang="en-US" b="0" dirty="0" smtClean="0">
                    <a:latin typeface="Cambria Math" panose="02040503050406030204" pitchFamily="18" charset="0"/>
                  </a:rPr>
                  <a:t>我们记 </a:t>
                </a:r>
                <a14:m>
                  <m:oMath xmlns:m="http://schemas.openxmlformats.org/officeDocument/2006/math">
                    <m:nary>
                      <m:naryPr>
                        <m:ctrlPr>
                          <a:rPr lang="en-US" altLang="zh-CN" b="0" i="1" smtClean="0">
                            <a:latin typeface="Cambria Math"/>
                          </a:rPr>
                        </m:ctrlPr>
                      </m:naryPr>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sub>
                      <m:sup>
                        <m:r>
                          <a:rPr lang="en-US" altLang="zh-CN" b="0" i="1" smtClean="0">
                            <a:latin typeface="Cambria Math" panose="02040503050406030204" pitchFamily="18" charset="0"/>
                          </a:rPr>
                          <m:t>𝑟</m:t>
                        </m:r>
                      </m:sup>
                      <m:e>
                        <m:r>
                          <a:rPr lang="en-US" altLang="zh-CN" b="0" i="1" smtClean="0">
                            <a:latin typeface="Cambria Math" panose="02040503050406030204" pitchFamily="18" charset="0"/>
                          </a:rPr>
                          <m:t>𝑓</m:t>
                        </m:r>
                        <m:d>
                          <m:dPr>
                            <m:ctrlPr>
                              <a:rPr lang="en-US" altLang="zh-CN" b="0" i="1" smtClean="0">
                                <a:latin typeface="Cambria Math"/>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𝑑𝑥</m:t>
                        </m:r>
                      </m:e>
                    </m:nary>
                  </m:oMath>
                </a14:m>
                <a:r>
                  <a:rPr lang="en-US" altLang="zh-CN" b="0" dirty="0" smtClean="0">
                    <a:latin typeface="Cambria Math" panose="02040503050406030204" pitchFamily="18" charset="0"/>
                  </a:rPr>
                  <a:t> </a:t>
                </a:r>
                <a:r>
                  <a:rPr lang="zh-CN" altLang="en-US" b="0" dirty="0" smtClean="0">
                    <a:latin typeface="Cambria Math" panose="02040503050406030204" pitchFamily="18" charset="0"/>
                  </a:rPr>
                  <a:t>或 </a:t>
                </a:r>
                <a14:m>
                  <m:oMath xmlns:m="http://schemas.openxmlformats.org/officeDocument/2006/math">
                    <m:nary>
                      <m:naryPr>
                        <m:ctrlPr>
                          <a:rPr lang="en-US" altLang="zh-CN" i="1">
                            <a:latin typeface="Cambria Math"/>
                          </a:rPr>
                        </m:ctrlPr>
                      </m:naryPr>
                      <m:sub>
                        <m:r>
                          <a:rPr lang="en-US" altLang="zh-CN" i="1">
                            <a:latin typeface="Cambria Math" panose="02040503050406030204" pitchFamily="18" charset="0"/>
                          </a:rPr>
                          <m:t>𝑙</m:t>
                        </m:r>
                      </m:sub>
                      <m:sup>
                        <m:r>
                          <a:rPr lang="en-US" altLang="zh-CN" i="1">
                            <a:latin typeface="Cambria Math" panose="02040503050406030204" pitchFamily="18" charset="0"/>
                          </a:rPr>
                          <m:t>𝑟</m:t>
                        </m:r>
                      </m:sup>
                      <m:e>
                        <m:r>
                          <a:rPr lang="en-US" altLang="zh-CN" i="1">
                            <a:latin typeface="Cambria Math" panose="02040503050406030204" pitchFamily="18" charset="0"/>
                          </a:rPr>
                          <m:t>𝑓</m:t>
                        </m:r>
                        <m:d>
                          <m:dPr>
                            <m:ctrlPr>
                              <a:rPr lang="en-US" altLang="zh-CN" i="1">
                                <a:latin typeface="Cambria Math"/>
                              </a:rPr>
                            </m:ctrlPr>
                          </m:dPr>
                          <m:e>
                            <m:r>
                              <a:rPr lang="en-US" altLang="zh-CN" i="1">
                                <a:latin typeface="Cambria Math" panose="02040503050406030204" pitchFamily="18" charset="0"/>
                              </a:rPr>
                              <m:t>𝑥</m:t>
                            </m:r>
                          </m:e>
                        </m:d>
                        <m:r>
                          <a:rPr lang="en-US" altLang="zh-CN" i="1">
                            <a:latin typeface="Cambria Math" panose="02040503050406030204" pitchFamily="18" charset="0"/>
                          </a:rPr>
                          <m:t>𝑑𝑥</m:t>
                        </m:r>
                      </m:e>
                    </m:nary>
                  </m:oMath>
                </a14:m>
                <a:r>
                  <a:rPr lang="en-US" altLang="zh-CN" b="0" dirty="0" smtClean="0">
                    <a:latin typeface="Cambria Math" panose="02040503050406030204" pitchFamily="18" charset="0"/>
                  </a:rPr>
                  <a:t> </a:t>
                </a:r>
                <a:r>
                  <a:rPr lang="zh-CN" altLang="en-US" b="0" dirty="0" smtClean="0">
                    <a:latin typeface="Cambria Math" panose="02040503050406030204" pitchFamily="18" charset="0"/>
                  </a:rPr>
                  <a:t>为</a:t>
                </a:r>
                <a14:m>
                  <m:oMath xmlns:m="http://schemas.openxmlformats.org/officeDocument/2006/math">
                    <m:r>
                      <a:rPr lang="en-US" altLang="zh-CN" b="0" i="1" dirty="0" smtClean="0">
                        <a:latin typeface="Cambria Math" panose="02040503050406030204" pitchFamily="18" charset="0"/>
                      </a:rPr>
                      <m:t>𝑓</m:t>
                    </m:r>
                  </m:oMath>
                </a14:m>
                <a:r>
                  <a:rPr lang="zh-CN" altLang="en-US" b="0" dirty="0" smtClean="0">
                    <a:latin typeface="Cambria Math" panose="02040503050406030204" pitchFamily="18" charset="0"/>
                  </a:rPr>
                  <a:t>在</a:t>
                </a:r>
                <a:r>
                  <a:rPr lang="en-US" altLang="zh-CN" b="0" dirty="0" smtClean="0">
                    <a:latin typeface="Cambria Math" panose="02040503050406030204" pitchFamily="18" charset="0"/>
                  </a:rPr>
                  <a:t>[</a:t>
                </a:r>
                <a:r>
                  <a:rPr lang="en-US" altLang="zh-CN" b="0" dirty="0" err="1" smtClean="0">
                    <a:latin typeface="Cambria Math" panose="02040503050406030204" pitchFamily="18" charset="0"/>
                  </a:rPr>
                  <a:t>l,r</a:t>
                </a:r>
                <a:r>
                  <a:rPr lang="en-US" altLang="zh-CN" b="0" dirty="0" smtClean="0">
                    <a:latin typeface="Cambria Math" panose="02040503050406030204" pitchFamily="18" charset="0"/>
                  </a:rPr>
                  <a:t>]</a:t>
                </a:r>
                <a:r>
                  <a:rPr lang="zh-CN" altLang="en-US" b="0" dirty="0" smtClean="0">
                    <a:latin typeface="Cambria Math" panose="02040503050406030204" pitchFamily="18" charset="0"/>
                  </a:rPr>
                  <a:t>上的积分。</a:t>
                </a:r>
                <a:r>
                  <a:rPr lang="zh-CN" altLang="en-US" dirty="0">
                    <a:latin typeface="Cambria Math" panose="02040503050406030204" pitchFamily="18" charset="0"/>
                  </a:rPr>
                  <a:t>我们上面</a:t>
                </a:r>
                <a:r>
                  <a:rPr lang="zh-CN" altLang="en-US" dirty="0" smtClean="0">
                    <a:latin typeface="Cambria Math" panose="02040503050406030204" pitchFamily="18" charset="0"/>
                  </a:rPr>
                  <a:t>的直观定义只在 </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oMath>
                </a14:m>
                <a:r>
                  <a:rPr lang="zh-CN" altLang="en-US" dirty="0" smtClean="0">
                    <a:latin typeface="Cambria Math" panose="02040503050406030204" pitchFamily="18" charset="0"/>
                  </a:rPr>
                  <a:t> 时成立，因此定义在</a:t>
                </a:r>
                <a:r>
                  <a:rPr lang="en-US" altLang="zh-CN" dirty="0" smtClean="0">
                    <a:latin typeface="Cambria Math" panose="02040503050406030204" pitchFamily="18" charset="0"/>
                  </a:rPr>
                  <a:t>[</a:t>
                </a:r>
                <a:r>
                  <a:rPr lang="en-US" altLang="zh-CN" dirty="0" err="1" smtClean="0">
                    <a:latin typeface="Cambria Math" panose="02040503050406030204" pitchFamily="18" charset="0"/>
                  </a:rPr>
                  <a:t>r,l</a:t>
                </a:r>
                <a:r>
                  <a:rPr lang="en-US" altLang="zh-CN" dirty="0" smtClean="0">
                    <a:latin typeface="Cambria Math" panose="02040503050406030204" pitchFamily="18" charset="0"/>
                  </a:rPr>
                  <a:t>]</a:t>
                </a:r>
                <a:r>
                  <a:rPr lang="zh-CN" altLang="en-US" dirty="0" smtClean="0">
                    <a:latin typeface="Cambria Math" panose="02040503050406030204" pitchFamily="18" charset="0"/>
                  </a:rPr>
                  <a:t>上的积分为</a:t>
                </a:r>
                <a:r>
                  <a:rPr lang="en-US" altLang="zh-CN" dirty="0" smtClean="0">
                    <a:latin typeface="Cambria Math" panose="02040503050406030204" pitchFamily="18" charset="0"/>
                  </a:rPr>
                  <a:t>[</a:t>
                </a:r>
                <a:r>
                  <a:rPr lang="en-US" altLang="zh-CN" dirty="0" err="1" smtClean="0">
                    <a:latin typeface="Cambria Math" panose="02040503050406030204" pitchFamily="18" charset="0"/>
                  </a:rPr>
                  <a:t>l,r</a:t>
                </a:r>
                <a:r>
                  <a:rPr lang="en-US" altLang="zh-CN" dirty="0" smtClean="0">
                    <a:latin typeface="Cambria Math" panose="02040503050406030204" pitchFamily="18" charset="0"/>
                  </a:rPr>
                  <a:t>]</a:t>
                </a:r>
                <a:r>
                  <a:rPr lang="zh-CN" altLang="en-US" dirty="0" smtClean="0">
                    <a:latin typeface="Cambria Math" panose="02040503050406030204" pitchFamily="18" charset="0"/>
                  </a:rPr>
                  <a:t>上的积分的相反数。</a:t>
                </a:r>
                <a:endParaRPr lang="en-US" altLang="zh-CN" b="0" dirty="0" smtClean="0">
                  <a:latin typeface="Cambria Math" panose="02040503050406030204" pitchFamily="18" charset="0"/>
                </a:endParaRPr>
              </a:p>
              <a:p>
                <a:r>
                  <a:rPr lang="zh-CN" altLang="en-US" dirty="0" smtClean="0">
                    <a:latin typeface="Cambria Math" panose="02040503050406030204" pitchFamily="18" charset="0"/>
                  </a:rPr>
                  <a:t>考虑记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nary>
                      <m:naryPr>
                        <m:ctrlPr>
                          <a:rPr lang="en-US" altLang="zh-CN" b="0" i="1" smtClean="0">
                            <a:latin typeface="Cambria Math"/>
                          </a:rPr>
                        </m:ctrlPr>
                      </m:naryPr>
                      <m:sub>
                        <m:r>
                          <a:rPr lang="en-US" altLang="zh-CN" b="0" i="1" smtClean="0">
                            <a:latin typeface="Cambria Math" panose="02040503050406030204" pitchFamily="18" charset="0"/>
                          </a:rPr>
                          <m:t>𝑥</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𝑡</m:t>
                        </m:r>
                      </m:sup>
                      <m:e>
                        <m:r>
                          <a:rPr lang="en-US" altLang="zh-CN" b="0" i="1" smtClean="0">
                            <a:latin typeface="Cambria Math" panose="02040503050406030204" pitchFamily="18" charset="0"/>
                          </a:rPr>
                          <m:t>𝑓</m:t>
                        </m:r>
                        <m:d>
                          <m:dPr>
                            <m:ctrlPr>
                              <a:rPr lang="en-US" altLang="zh-CN" b="0" i="1" smtClean="0">
                                <a:latin typeface="Cambria Math"/>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𝑑𝑥</m:t>
                        </m:r>
                      </m:e>
                    </m:nary>
                  </m:oMath>
                </a14:m>
                <a:r>
                  <a:rPr lang="zh-CN" altLang="en-US" b="0" dirty="0" smtClean="0">
                    <a:latin typeface="Cambria Math" panose="02040503050406030204" pitchFamily="18" charset="0"/>
                  </a:rPr>
                  <a:t>，那么</a:t>
                </a:r>
                <a:r>
                  <a:rPr lang="en-US" altLang="zh-CN" b="0" dirty="0" smtClean="0">
                    <a:latin typeface="Cambria Math" panose="02040503050406030204" pitchFamily="18" charset="0"/>
                  </a:rPr>
                  <a:t>f</a:t>
                </a:r>
                <a:r>
                  <a:rPr lang="zh-CN" altLang="en-US" b="0" dirty="0" smtClean="0">
                    <a:latin typeface="Cambria Math" panose="02040503050406030204" pitchFamily="18" charset="0"/>
                  </a:rPr>
                  <a:t>在</a:t>
                </a:r>
                <a:r>
                  <a:rPr lang="en-US" altLang="zh-CN" b="0" dirty="0" smtClean="0">
                    <a:latin typeface="Cambria Math" panose="02040503050406030204" pitchFamily="18" charset="0"/>
                  </a:rPr>
                  <a:t>[</a:t>
                </a:r>
                <a:r>
                  <a:rPr lang="en-US" altLang="zh-CN" b="0" dirty="0" err="1" smtClean="0">
                    <a:latin typeface="Cambria Math" panose="02040503050406030204" pitchFamily="18" charset="0"/>
                  </a:rPr>
                  <a:t>l,r</a:t>
                </a:r>
                <a:r>
                  <a:rPr lang="en-US" altLang="zh-CN" b="0" dirty="0" smtClean="0">
                    <a:latin typeface="Cambria Math" panose="02040503050406030204" pitchFamily="18" charset="0"/>
                  </a:rPr>
                  <a:t>]</a:t>
                </a:r>
                <a:r>
                  <a:rPr lang="zh-CN" altLang="en-US" b="0" dirty="0" smtClean="0">
                    <a:latin typeface="Cambria Math" panose="02040503050406030204" pitchFamily="18" charset="0"/>
                  </a:rPr>
                  <a:t>上的积分就是</a:t>
                </a:r>
                <a:r>
                  <a:rPr lang="en-US" altLang="zh-CN" b="0" dirty="0" smtClean="0">
                    <a:latin typeface="Cambria Math" panose="02040503050406030204" pitchFamily="18" charset="0"/>
                  </a:rPr>
                  <a:t>g(r)-g(l)</a:t>
                </a:r>
                <a:r>
                  <a:rPr lang="zh-CN" altLang="en-US" b="0" dirty="0" smtClean="0">
                    <a:latin typeface="Cambria Math" panose="02040503050406030204" pitchFamily="18" charset="0"/>
                  </a:rPr>
                  <a:t>。事实上</a:t>
                </a:r>
                <a:r>
                  <a:rPr lang="en-US" altLang="zh-CN" b="0" dirty="0" smtClean="0">
                    <a:latin typeface="Cambria Math" panose="02040503050406030204" pitchFamily="18" charset="0"/>
                  </a:rPr>
                  <a:t>g</a:t>
                </a:r>
                <a:r>
                  <a:rPr lang="zh-CN" altLang="en-US" b="0" dirty="0" smtClean="0">
                    <a:latin typeface="Cambria Math" panose="02040503050406030204" pitchFamily="18" charset="0"/>
                  </a:rPr>
                  <a:t>不一定要恰好是这个，加上一个常数也可以（减一下就抵消了）。我们称这些</a:t>
                </a:r>
                <a:r>
                  <a:rPr lang="en-US" altLang="zh-CN" b="0" dirty="0" smtClean="0">
                    <a:latin typeface="Cambria Math" panose="02040503050406030204" pitchFamily="18" charset="0"/>
                  </a:rPr>
                  <a:t>g</a:t>
                </a:r>
                <a:r>
                  <a:rPr lang="zh-CN" altLang="en-US" b="0" dirty="0" smtClean="0">
                    <a:latin typeface="Cambria Math" panose="02040503050406030204" pitchFamily="18" charset="0"/>
                  </a:rPr>
                  <a:t>为</a:t>
                </a:r>
                <a:r>
                  <a:rPr lang="en-US" altLang="zh-CN" b="0" dirty="0" smtClean="0">
                    <a:latin typeface="Cambria Math" panose="02040503050406030204" pitchFamily="18" charset="0"/>
                  </a:rPr>
                  <a:t>f</a:t>
                </a:r>
                <a:r>
                  <a:rPr lang="zh-CN" altLang="en-US" b="0" dirty="0" smtClean="0">
                    <a:latin typeface="Cambria Math" panose="02040503050406030204" pitchFamily="18" charset="0"/>
                  </a:rPr>
                  <a:t>的</a:t>
                </a:r>
                <a:r>
                  <a:rPr lang="zh-CN" altLang="en-US" b="1" dirty="0" smtClean="0">
                    <a:latin typeface="Cambria Math" panose="02040503050406030204" pitchFamily="18" charset="0"/>
                  </a:rPr>
                  <a:t>原函数</a:t>
                </a:r>
                <a:r>
                  <a:rPr lang="zh-CN" altLang="en-US" b="0" dirty="0" smtClean="0">
                    <a:latin typeface="Cambria Math" panose="02040503050406030204" pitchFamily="18" charset="0"/>
                  </a:rPr>
                  <a:t>，记为</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𝑑𝑥</m:t>
                    </m:r>
                  </m:oMath>
                </a14:m>
                <a:r>
                  <a:rPr lang="zh-CN" altLang="en-US" b="0" dirty="0" smtClean="0">
                    <a:latin typeface="Cambria Math" panose="02040503050406030204" pitchFamily="18" charset="0"/>
                  </a:rPr>
                  <a:t>。</a:t>
                </a:r>
                <a:endParaRPr lang="en-US" altLang="zh-CN" b="0" dirty="0" smtClean="0">
                  <a:latin typeface="Cambria Math" panose="02040503050406030204" pitchFamily="18" charset="0"/>
                </a:endParaRPr>
              </a:p>
              <a:p>
                <a:r>
                  <a:rPr lang="zh-CN" altLang="en-US" dirty="0" smtClean="0">
                    <a:latin typeface="Cambria Math" panose="02040503050406030204" pitchFamily="18" charset="0"/>
                  </a:rPr>
                  <a:t>例如 </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oMath>
                </a14:m>
                <a:r>
                  <a:rPr lang="zh-CN" altLang="en-US" b="0" dirty="0" smtClean="0">
                    <a:latin typeface="Cambria Math" panose="02040503050406030204" pitchFamily="18" charset="0"/>
                  </a:rPr>
                  <a:t>，</a:t>
                </a:r>
                <a14:m>
                  <m:oMath xmlns:m="http://schemas.openxmlformats.org/officeDocument/2006/math">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𝑥𝑑𝑥</m:t>
                    </m:r>
                    <m:r>
                      <a:rPr lang="en-US" altLang="zh-CN" b="0" i="1" dirty="0" smtClean="0">
                        <a:latin typeface="Cambria Math" panose="02040503050406030204" pitchFamily="18" charset="0"/>
                      </a:rPr>
                      <m:t>=</m:t>
                    </m:r>
                    <m:f>
                      <m:fPr>
                        <m:ctrlPr>
                          <a:rPr lang="en-US" altLang="zh-CN" b="0" i="1" dirty="0" smtClean="0">
                            <a:latin typeface="Cambria Math"/>
                          </a:rPr>
                        </m:ctrlPr>
                      </m:fPr>
                      <m:num>
                        <m:sSup>
                          <m:sSupPr>
                            <m:ctrlPr>
                              <a:rPr lang="en-US" altLang="zh-CN" b="0" i="1" dirty="0" smtClean="0">
                                <a:latin typeface="Cambria Math"/>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2</m:t>
                            </m:r>
                          </m:sup>
                        </m:sSup>
                      </m:num>
                      <m:den>
                        <m:r>
                          <a:rPr lang="en-US" altLang="zh-CN" b="0" i="1" dirty="0" smtClean="0">
                            <a:latin typeface="Cambria Math" panose="02040503050406030204" pitchFamily="18" charset="0"/>
                          </a:rPr>
                          <m:t>2</m:t>
                        </m:r>
                      </m:den>
                    </m:f>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𝐶</m:t>
                    </m:r>
                  </m:oMath>
                </a14:m>
                <a:r>
                  <a:rPr lang="zh-CN" altLang="en-US" b="0" dirty="0" smtClean="0">
                    <a:latin typeface="Cambria Math" panose="02040503050406030204" pitchFamily="18" charset="0"/>
                  </a:rPr>
                  <a:t>（正经微积分课上，这个</a:t>
                </a:r>
                <a:r>
                  <a:rPr lang="en-US" altLang="zh-CN" b="0" dirty="0" smtClean="0">
                    <a:latin typeface="Cambria Math" panose="02040503050406030204" pitchFamily="18" charset="0"/>
                  </a:rPr>
                  <a:t>+C</a:t>
                </a:r>
                <a:r>
                  <a:rPr lang="zh-CN" altLang="en-US" b="0" dirty="0" smtClean="0">
                    <a:latin typeface="Cambria Math" panose="02040503050406030204" pitchFamily="18" charset="0"/>
                  </a:rPr>
                  <a:t>值一半分）。因此 </a:t>
                </a:r>
                <a14:m>
                  <m:oMath xmlns:m="http://schemas.openxmlformats.org/officeDocument/2006/math">
                    <m:nary>
                      <m:naryPr>
                        <m:ctrlPr>
                          <a:rPr lang="en-US" altLang="zh-CN" b="0" i="1" smtClean="0">
                            <a:latin typeface="Cambria Math"/>
                          </a:rPr>
                        </m:ctrlPr>
                      </m:naryPr>
                      <m:sub>
                        <m:r>
                          <m:rPr>
                            <m:brk m:alnAt="23"/>
                          </m:rP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sub>
                      <m:sup>
                        <m:r>
                          <a:rPr lang="en-US" altLang="zh-CN" b="0" i="1" smtClean="0">
                            <a:latin typeface="Cambria Math" panose="02040503050406030204" pitchFamily="18" charset="0"/>
                          </a:rPr>
                          <m:t>𝑏</m:t>
                        </m:r>
                      </m:sup>
                      <m:e>
                        <m:r>
                          <a:rPr lang="en-US" altLang="zh-CN" b="0" i="1" smtClean="0">
                            <a:latin typeface="Cambria Math" panose="02040503050406030204" pitchFamily="18" charset="0"/>
                          </a:rPr>
                          <m:t>𝑥𝑑𝑥</m:t>
                        </m:r>
                      </m:e>
                    </m:nary>
                    <m:r>
                      <a:rPr lang="en-US" altLang="zh-CN" b="0" i="1" smtClean="0">
                        <a:latin typeface="Cambria Math" panose="02040503050406030204" pitchFamily="18" charset="0"/>
                      </a:rPr>
                      <m:t>=</m:t>
                    </m:r>
                    <m:f>
                      <m:fPr>
                        <m:ctrlPr>
                          <a:rPr lang="en-US" altLang="zh-CN" b="0" i="1" smtClean="0">
                            <a:latin typeface="Cambria Math"/>
                          </a:rPr>
                        </m:ctrlPr>
                      </m:fPr>
                      <m:num>
                        <m:sSup>
                          <m:sSupPr>
                            <m:ctrlPr>
                              <a:rPr lang="en-US" altLang="zh-CN" b="0" i="1" smtClean="0">
                                <a:latin typeface="Cambria Math"/>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b="0" i="1" smtClean="0">
                            <a:latin typeface="Cambria Math"/>
                          </a:rPr>
                        </m:ctrlPr>
                      </m:fPr>
                      <m:num>
                        <m:sSup>
                          <m:sSupPr>
                            <m:ctrlPr>
                              <a:rPr lang="en-US" altLang="zh-CN" b="0" i="1" smtClean="0">
                                <a:latin typeface="Cambria Math"/>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den>
                    </m:f>
                  </m:oMath>
                </a14:m>
                <a:r>
                  <a:rPr lang="zh-CN" altLang="en-US" b="0" dirty="0" smtClean="0">
                    <a:latin typeface="Cambria Math" panose="02040503050406030204" pitchFamily="18" charset="0"/>
                  </a:rPr>
                  <a:t>。</a:t>
                </a:r>
                <a:endParaRPr lang="en-US" altLang="zh-CN" b="0" dirty="0" smtClean="0">
                  <a:latin typeface="Cambria Math" panose="020405030504060302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5214" y="1752599"/>
                <a:ext cx="10058400" cy="5105401"/>
              </a:xfrm>
              <a:blipFill>
                <a:blip r:embed="rId2"/>
                <a:stretch>
                  <a:fillRect l="-848" t="-1551" r="-3879"/>
                </a:stretch>
              </a:blipFill>
            </p:spPr>
            <p:txBody>
              <a:bodyPr/>
              <a:lstStyle/>
              <a:p>
                <a:r>
                  <a:rPr lang="zh-CN" altLang="en-US">
                    <a:noFill/>
                  </a:rPr>
                  <a:t> </a:t>
                </a:r>
              </a:p>
            </p:txBody>
          </p:sp>
        </mc:Fallback>
      </mc:AlternateContent>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9362414" y="1524000"/>
            <a:ext cx="2489617" cy="1733214"/>
          </a:xfrm>
          <a:prstGeom prst="rect">
            <a:avLst/>
          </a:prstGeom>
        </p:spPr>
      </p:pic>
    </p:spTree>
    <p:extLst>
      <p:ext uri="{BB962C8B-B14F-4D97-AF65-F5344CB8AC3E}">
        <p14:creationId xmlns:p14="http://schemas.microsoft.com/office/powerpoint/2010/main" val="1436262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什么是积分</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5214" y="1752599"/>
                <a:ext cx="10058400" cy="4695093"/>
              </a:xfrm>
            </p:spPr>
            <p:txBody>
              <a:bodyPr>
                <a:normAutofit/>
              </a:bodyPr>
              <a:lstStyle/>
              <a:p>
                <a:r>
                  <a:rPr lang="zh-CN" altLang="en-US" b="0" dirty="0" smtClean="0">
                    <a:latin typeface="Cambria Math" panose="02040503050406030204" pitchFamily="18" charset="0"/>
                  </a:rPr>
                  <a:t>进一步，我们也可以发现积分和求导互为逆运算。这是因为积分相当于求面积，而面积的增长率就是原函数。</a:t>
                </a:r>
                <a:endParaRPr lang="en-US" altLang="zh-CN" b="0" dirty="0" smtClean="0">
                  <a:latin typeface="Cambria Math" panose="02040503050406030204" pitchFamily="18" charset="0"/>
                </a:endParaRPr>
              </a:p>
              <a:p>
                <a:r>
                  <a:rPr lang="zh-CN" altLang="en-US" b="0" dirty="0" smtClean="0">
                    <a:latin typeface="Cambria Math" panose="02040503050406030204" pitchFamily="18" charset="0"/>
                  </a:rPr>
                  <a:t>相比求导，积分更为困难，这里我们给出一些常见函数的原函数。</a:t>
                </a:r>
                <a:endParaRPr lang="en-US" altLang="zh-CN" b="0" dirty="0" smtClean="0">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b="0" i="1" smtClean="0">
                            <a:latin typeface="Cambria Math"/>
                          </a:rPr>
                        </m:ctrlPr>
                      </m:fPr>
                      <m:num>
                        <m:sSup>
                          <m:sSupPr>
                            <m:ctrlPr>
                              <a:rPr lang="en-US" altLang="zh-CN" b="0" i="1" smtClean="0">
                                <a:latin typeface="Cambria Math"/>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num>
                      <m:den>
                        <m:r>
                          <a:rPr lang="en-US" altLang="zh-CN" b="0" i="1" smtClean="0">
                            <a:latin typeface="Cambria Math" panose="02040503050406030204" pitchFamily="18" charset="0"/>
                          </a:rPr>
                          <m:t>𝑛</m:t>
                        </m:r>
                        <m:r>
                          <a:rPr lang="en-US" altLang="zh-CN" b="0" i="1" smtClean="0">
                            <a:latin typeface="Cambria Math" panose="02040503050406030204" pitchFamily="18" charset="0"/>
                          </a:rPr>
                          <m:t>+1</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𝐶</m:t>
                    </m:r>
                  </m:oMath>
                </a14:m>
                <a:endParaRPr lang="en-US" altLang="zh-CN" b="0" dirty="0" smtClean="0">
                  <a:latin typeface="Cambria Math" panose="02040503050406030204" pitchFamily="18" charset="0"/>
                </a:endParaRPr>
              </a:p>
              <a:p>
                <a:pPr lvl="1"/>
                <a14:m>
                  <m:oMath xmlns:m="http://schemas.openxmlformats.org/officeDocument/2006/math">
                    <m:nary>
                      <m:naryPr>
                        <m:limLoc m:val="undOvr"/>
                        <m:subHide m:val="on"/>
                        <m:supHide m:val="on"/>
                        <m:ctrlPr>
                          <a:rPr lang="en-US" altLang="zh-CN" b="0" i="1" smtClean="0">
                            <a:latin typeface="Cambria Math"/>
                          </a:rPr>
                        </m:ctrlPr>
                      </m:naryPr>
                      <m:sub/>
                      <m:sup/>
                      <m:e>
                        <m:f>
                          <m:fPr>
                            <m:ctrlPr>
                              <a:rPr lang="en-US" altLang="zh-CN" b="0" i="1" smtClean="0">
                                <a:latin typeface="Cambria Math"/>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e>
                    </m:nary>
                    <m:r>
                      <a:rPr lang="en-US" altLang="zh-CN" b="0" i="1" smtClean="0">
                        <a:latin typeface="Cambria Math" panose="02040503050406030204" pitchFamily="18" charset="0"/>
                      </a:rPr>
                      <m:t>=</m:t>
                    </m:r>
                    <m:func>
                      <m:funcPr>
                        <m:ctrlPr>
                          <a:rPr lang="en-US" altLang="zh-CN" b="0" i="1" smtClean="0">
                            <a:latin typeface="Cambria Math"/>
                          </a:rPr>
                        </m:ctrlPr>
                      </m:funcPr>
                      <m:fName>
                        <m:r>
                          <m:rPr>
                            <m:sty m:val="p"/>
                          </m:rPr>
                          <a:rPr lang="en-US" altLang="zh-CN" b="0" i="0" smtClean="0">
                            <a:latin typeface="Cambria Math" panose="02040503050406030204" pitchFamily="18" charset="0"/>
                          </a:rPr>
                          <m:t>ln</m:t>
                        </m:r>
                      </m:fName>
                      <m:e>
                        <m:d>
                          <m:dPr>
                            <m:ctrlPr>
                              <a:rPr lang="en-US" altLang="zh-CN" b="0" i="1" smtClean="0">
                                <a:latin typeface="Cambria Math"/>
                              </a:rPr>
                            </m:ctrlPr>
                          </m:dPr>
                          <m:e>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𝐶</m:t>
                    </m:r>
                  </m:oMath>
                </a14:m>
                <a:endParaRPr lang="en-US" altLang="zh-CN" b="0" dirty="0" smtClean="0">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sin</m:t>
                    </m:r>
                    <m:d>
                      <m:dPr>
                        <m:ctrlPr>
                          <a:rPr lang="en-US" altLang="zh-CN" b="0" i="1" smtClean="0">
                            <a:latin typeface="Cambria Math"/>
                          </a:rPr>
                        </m:ctrlPr>
                      </m:dPr>
                      <m:e>
                        <m:r>
                          <m:rPr>
                            <m:sty m:val="p"/>
                          </m:rPr>
                          <a:rPr lang="en-US" altLang="zh-CN" b="0" i="0" smtClean="0">
                            <a:latin typeface="Cambria Math" panose="02040503050406030204" pitchFamily="18" charset="0"/>
                          </a:rPr>
                          <m:t>x</m:t>
                        </m:r>
                      </m:e>
                    </m:d>
                    <m:r>
                      <a:rPr lang="en-US" altLang="zh-CN" b="0" i="1" smtClean="0">
                        <a:latin typeface="Cambria Math" panose="02040503050406030204" pitchFamily="18" charset="0"/>
                      </a:rPr>
                      <m:t>𝑑𝑥</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cos</m:t>
                    </m:r>
                    <m:d>
                      <m:dPr>
                        <m:ctrlPr>
                          <a:rPr lang="en-US" altLang="zh-CN" b="0" i="1" smtClean="0">
                            <a:latin typeface="Cambria Math"/>
                          </a:rPr>
                        </m:ctrlPr>
                      </m:dPr>
                      <m:e>
                        <m:r>
                          <m:rPr>
                            <m:sty m:val="p"/>
                          </m:rPr>
                          <a:rPr lang="en-US" altLang="zh-CN" b="0" i="0" smtClean="0">
                            <a:latin typeface="Cambria Math" panose="02040503050406030204" pitchFamily="18" charset="0"/>
                          </a:rPr>
                          <m:t>x</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zh-CN" altLang="en-US" i="1">
                        <a:latin typeface="Cambria Math" panose="02040503050406030204" pitchFamily="18" charset="0"/>
                      </a:rPr>
                      <m:t>，</m:t>
                    </m:r>
                    <m:r>
                      <a:rPr lang="en-US" altLang="zh-CN" b="0" i="1" smtClean="0">
                        <a:latin typeface="Cambria Math" panose="02040503050406030204" pitchFamily="18" charset="0"/>
                      </a:rPr>
                      <m:t>∫</m:t>
                    </m:r>
                    <m:func>
                      <m:funcPr>
                        <m:ctrlPr>
                          <a:rPr lang="en-US" altLang="zh-CN" b="0" i="1" smtClean="0">
                            <a:latin typeface="Cambria Math"/>
                          </a:rPr>
                        </m:ctrlPr>
                      </m:funcPr>
                      <m:fName>
                        <m:r>
                          <m:rPr>
                            <m:sty m:val="p"/>
                          </m:rPr>
                          <a:rPr lang="en-US" altLang="zh-CN" b="0" i="0" smtClean="0">
                            <a:latin typeface="Cambria Math" panose="02040503050406030204" pitchFamily="18" charset="0"/>
                          </a:rPr>
                          <m:t>cos</m:t>
                        </m:r>
                      </m:fName>
                      <m:e>
                        <m:d>
                          <m:dPr>
                            <m:ctrlPr>
                              <a:rPr lang="en-US" altLang="zh-CN" b="0" i="1" smtClean="0">
                                <a:latin typeface="Cambria Math"/>
                              </a:rPr>
                            </m:ctrlPr>
                          </m:dPr>
                          <m:e>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unc>
                      <m:funcPr>
                        <m:ctrlPr>
                          <a:rPr lang="en-US" altLang="zh-CN" b="0" i="1" smtClean="0">
                            <a:latin typeface="Cambria Math"/>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a:rPr>
                            </m:ctrlPr>
                          </m:dPr>
                          <m:e>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𝐶</m:t>
                    </m:r>
                  </m:oMath>
                </a14:m>
                <a:endParaRPr lang="en-US" altLang="zh-CN" b="0" dirty="0" smtClean="0">
                  <a:latin typeface="Cambria Math" panose="02040503050406030204" pitchFamily="18" charset="0"/>
                </a:endParaRPr>
              </a:p>
              <a:p>
                <a:pPr lvl="2"/>
                <a:r>
                  <a:rPr lang="zh-CN" altLang="en-US" dirty="0">
                    <a:latin typeface="Cambria Math" panose="02040503050406030204" pitchFamily="18" charset="0"/>
                  </a:rPr>
                  <a:t>注意</a:t>
                </a:r>
                <a:r>
                  <a:rPr lang="zh-CN" altLang="en-US" dirty="0" smtClean="0">
                    <a:latin typeface="Cambria Math" panose="02040503050406030204" pitchFamily="18" charset="0"/>
                  </a:rPr>
                  <a:t>这里的符号和求导是反的</a:t>
                </a:r>
                <a:endParaRPr lang="en-US" altLang="zh-CN" b="0" dirty="0" smtClean="0">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𝐶</m:t>
                    </m:r>
                  </m:oMath>
                </a14:m>
                <a:endParaRPr lang="en-US" altLang="zh-CN" b="0" dirty="0" smtClean="0">
                  <a:latin typeface="Cambria Math" panose="02040503050406030204" pitchFamily="18" charset="0"/>
                </a:endParaRPr>
              </a:p>
              <a:p>
                <a:pPr lvl="1"/>
                <a14:m>
                  <m:oMath xmlns:m="http://schemas.openxmlformats.org/officeDocument/2006/math">
                    <m:nary>
                      <m:naryPr>
                        <m:limLoc m:val="undOvr"/>
                        <m:subHide m:val="on"/>
                        <m:supHide m:val="on"/>
                        <m:ctrlPr>
                          <a:rPr lang="en-US" altLang="zh-CN" b="0" i="1" smtClean="0">
                            <a:latin typeface="Cambria Math"/>
                          </a:rPr>
                        </m:ctrlPr>
                      </m:naryPr>
                      <m:sub/>
                      <m:sup/>
                      <m:e>
                        <m:f>
                          <m:fPr>
                            <m:ctrlPr>
                              <a:rPr lang="en-US" altLang="zh-CN" b="0" i="1" smtClean="0">
                                <a:latin typeface="Cambria Math"/>
                              </a:rPr>
                            </m:ctrlPr>
                          </m:fPr>
                          <m:num>
                            <m:r>
                              <a:rPr lang="en-US" altLang="zh-CN" b="0" i="1" smtClean="0">
                                <a:latin typeface="Cambria Math" panose="02040503050406030204" pitchFamily="18" charset="0"/>
                              </a:rPr>
                              <m:t>1</m:t>
                            </m:r>
                          </m:num>
                          <m:den>
                            <m:sSup>
                              <m:sSupPr>
                                <m:ctrlPr>
                                  <a:rPr lang="en-US" altLang="zh-CN" b="0" i="1" smtClean="0">
                                    <a:latin typeface="Cambria Math"/>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m:t>
                            </m:r>
                          </m:den>
                        </m:f>
                      </m:e>
                    </m:nary>
                    <m:r>
                      <a:rPr lang="en-US" altLang="zh-CN" b="0" i="1" smtClean="0">
                        <a:latin typeface="Cambria Math" panose="02040503050406030204" pitchFamily="18" charset="0"/>
                      </a:rPr>
                      <m:t>=</m:t>
                    </m:r>
                    <m:func>
                      <m:funcPr>
                        <m:ctrlPr>
                          <a:rPr lang="en-US" altLang="zh-CN" b="0" i="1" smtClean="0">
                            <a:latin typeface="Cambria Math"/>
                          </a:rPr>
                        </m:ctrlPr>
                      </m:funcPr>
                      <m:fName>
                        <m:r>
                          <m:rPr>
                            <m:sty m:val="p"/>
                          </m:rPr>
                          <a:rPr lang="en-US" altLang="zh-CN" b="0" i="0" smtClean="0">
                            <a:latin typeface="Cambria Math" panose="02040503050406030204" pitchFamily="18" charset="0"/>
                          </a:rPr>
                          <m:t>arctan</m:t>
                        </m:r>
                      </m:fName>
                      <m:e>
                        <m:d>
                          <m:dPr>
                            <m:ctrlPr>
                              <a:rPr lang="en-US" altLang="zh-CN" b="0" i="1" smtClean="0">
                                <a:latin typeface="Cambria Math"/>
                              </a:rPr>
                            </m:ctrlPr>
                          </m:dPr>
                          <m:e>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𝐶</m:t>
                    </m:r>
                  </m:oMath>
                </a14:m>
                <a:endParaRPr lang="en-US" altLang="zh-CN" b="0" dirty="0" smtClean="0">
                  <a:latin typeface="Cambria Math" panose="020405030504060302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5214" y="1752599"/>
                <a:ext cx="10058400" cy="4695093"/>
              </a:xfrm>
              <a:blipFill>
                <a:blip r:embed="rId2"/>
                <a:stretch>
                  <a:fillRect l="-848" t="-908" r="-121" b="-147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53453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什么是积分</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5214" y="1752599"/>
                <a:ext cx="10058400" cy="4695093"/>
              </a:xfrm>
            </p:spPr>
            <p:txBody>
              <a:bodyPr>
                <a:normAutofit/>
              </a:bodyPr>
              <a:lstStyle/>
              <a:p>
                <a:r>
                  <a:rPr lang="zh-CN" altLang="en-US" b="0" dirty="0" smtClean="0">
                    <a:latin typeface="Cambria Math" panose="02040503050406030204" pitchFamily="18" charset="0"/>
                  </a:rPr>
                  <a:t>换元积分法：进行变量替换</a:t>
                </a:r>
                <a:endParaRPr lang="en-US" altLang="zh-CN" b="0" dirty="0" smtClean="0">
                  <a:latin typeface="Cambria Math" panose="02040503050406030204" pitchFamily="18" charset="0"/>
                </a:endParaRPr>
              </a:p>
              <a:p>
                <a:r>
                  <a:rPr lang="zh-CN" altLang="en-US" dirty="0" smtClean="0">
                    <a:latin typeface="Cambria Math" panose="02040503050406030204" pitchFamily="18" charset="0"/>
                  </a:rPr>
                  <a:t>这里我们举一个例子，我们要积 </a:t>
                </a:r>
                <a14:m>
                  <m:oMath xmlns:m="http://schemas.openxmlformats.org/officeDocument/2006/math">
                    <m:r>
                      <a:rPr lang="en-US" altLang="zh-CN" b="0" i="1" smtClean="0">
                        <a:latin typeface="Cambria Math" panose="02040503050406030204" pitchFamily="18" charset="0"/>
                      </a:rPr>
                      <m:t>∫</m:t>
                    </m:r>
                    <m:r>
                      <a:rPr lang="en-US" altLang="zh-CN" i="1">
                        <a:latin typeface="Cambria Math" panose="02040503050406030204" pitchFamily="18" charset="0"/>
                      </a:rPr>
                      <m:t>𝑥</m:t>
                    </m:r>
                    <m:sSup>
                      <m:sSupPr>
                        <m:ctrlPr>
                          <a:rPr lang="en-US" altLang="zh-CN" b="0" i="1" smtClean="0">
                            <a:latin typeface="Cambria Math"/>
                          </a:rPr>
                        </m:ctrlPr>
                      </m:sSupPr>
                      <m:e>
                        <m:r>
                          <a:rPr lang="en-US" altLang="zh-CN" b="0" i="1" smtClean="0">
                            <a:latin typeface="Cambria Math" panose="02040503050406030204" pitchFamily="18" charset="0"/>
                          </a:rPr>
                          <m:t>𝑒</m:t>
                        </m:r>
                      </m:e>
                      <m:sup>
                        <m:sSup>
                          <m:sSupPr>
                            <m:ctrlPr>
                              <a:rPr lang="en-US" altLang="zh-CN" b="0" i="1" smtClean="0">
                                <a:latin typeface="Cambria Math"/>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sup>
                    </m:sSup>
                    <m:r>
                      <a:rPr lang="en-US" altLang="zh-CN" b="0" i="1" smtClean="0">
                        <a:latin typeface="Cambria Math" panose="02040503050406030204" pitchFamily="18" charset="0"/>
                      </a:rPr>
                      <m:t>𝑑𝑥</m:t>
                    </m:r>
                  </m:oMath>
                </a14:m>
                <a:r>
                  <a:rPr lang="zh-CN" altLang="en-US" b="0" dirty="0" smtClean="0">
                    <a:latin typeface="Cambria Math" panose="02040503050406030204" pitchFamily="18" charset="0"/>
                  </a:rPr>
                  <a:t>，那么我们发现 </a:t>
                </a:r>
                <a14:m>
                  <m:oMath xmlns:m="http://schemas.openxmlformats.org/officeDocument/2006/math">
                    <m:r>
                      <a:rPr lang="en-US" altLang="zh-CN" b="0" i="1" smtClean="0">
                        <a:latin typeface="Cambria Math" panose="02040503050406030204" pitchFamily="18" charset="0"/>
                      </a:rPr>
                      <m:t>𝑑</m:t>
                    </m:r>
                    <m:d>
                      <m:dPr>
                        <m:ctrlPr>
                          <a:rPr lang="en-US" altLang="zh-CN" b="0" i="1" smtClean="0">
                            <a:latin typeface="Cambria Math"/>
                          </a:rPr>
                        </m:ctrlPr>
                      </m:dPr>
                      <m:e>
                        <m:sSup>
                          <m:sSupPr>
                            <m:ctrlPr>
                              <a:rPr lang="en-US" altLang="zh-CN" b="0" i="1" smtClean="0">
                                <a:latin typeface="Cambria Math"/>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=2</m:t>
                    </m:r>
                    <m:r>
                      <a:rPr lang="en-US" altLang="zh-CN" b="0" i="1" smtClean="0">
                        <a:latin typeface="Cambria Math" panose="02040503050406030204" pitchFamily="18" charset="0"/>
                      </a:rPr>
                      <m:t>𝑥𝑑𝑥</m:t>
                    </m:r>
                  </m:oMath>
                </a14:m>
                <a:r>
                  <a:rPr lang="zh-CN" altLang="en-US" b="0" dirty="0" smtClean="0">
                    <a:latin typeface="Cambria Math" panose="02040503050406030204" pitchFamily="18" charset="0"/>
                  </a:rPr>
                  <a:t>，即</a:t>
                </a:r>
                <a:r>
                  <a:rPr lang="en-US" altLang="zh-CN" b="0" dirty="0" smtClean="0">
                    <a:latin typeface="Cambria Math" panose="02040503050406030204" pitchFamily="18" charset="0"/>
                  </a:rPr>
                  <a:t>x^2</a:t>
                </a:r>
                <a:r>
                  <a:rPr lang="zh-CN" altLang="en-US" b="0" dirty="0" smtClean="0">
                    <a:latin typeface="Cambria Math" panose="02040503050406030204" pitchFamily="18" charset="0"/>
                  </a:rPr>
                  <a:t>的增长率是</a:t>
                </a:r>
                <a:r>
                  <a:rPr lang="en-US" altLang="zh-CN" b="0" dirty="0" smtClean="0">
                    <a:latin typeface="Cambria Math" panose="02040503050406030204" pitchFamily="18" charset="0"/>
                  </a:rPr>
                  <a:t>x</a:t>
                </a:r>
                <a:r>
                  <a:rPr lang="zh-CN" altLang="en-US" b="0" dirty="0" smtClean="0">
                    <a:latin typeface="Cambria Math" panose="02040503050406030204" pitchFamily="18" charset="0"/>
                  </a:rPr>
                  <a:t>的增长率乘上</a:t>
                </a:r>
                <a:r>
                  <a:rPr lang="en-US" altLang="zh-CN" b="0" dirty="0" smtClean="0">
                    <a:latin typeface="Cambria Math" panose="02040503050406030204" pitchFamily="18" charset="0"/>
                  </a:rPr>
                  <a:t>x^2</a:t>
                </a:r>
                <a:r>
                  <a:rPr lang="zh-CN" altLang="en-US" b="0" dirty="0" smtClean="0">
                    <a:latin typeface="Cambria Math" panose="02040503050406030204" pitchFamily="18" charset="0"/>
                  </a:rPr>
                  <a:t>的导数</a:t>
                </a:r>
                <a:r>
                  <a:rPr lang="en-US" altLang="zh-CN" b="0" dirty="0" smtClean="0">
                    <a:latin typeface="Cambria Math" panose="02040503050406030204" pitchFamily="18" charset="0"/>
                  </a:rPr>
                  <a:t>2x</a:t>
                </a:r>
                <a:r>
                  <a:rPr lang="zh-CN" altLang="en-US" b="0" dirty="0" smtClean="0">
                    <a:latin typeface="Cambria Math" panose="02040503050406030204" pitchFamily="18" charset="0"/>
                  </a:rPr>
                  <a:t>，因此</a:t>
                </a:r>
                <a14:m>
                  <m:oMath xmlns:m="http://schemas.openxmlformats.org/officeDocument/2006/math">
                    <m:r>
                      <a:rPr lang="en-US" altLang="zh-CN" i="1">
                        <a:latin typeface="Cambria Math" panose="02040503050406030204" pitchFamily="18" charset="0"/>
                      </a:rPr>
                      <m:t>∫2</m:t>
                    </m:r>
                    <m:r>
                      <a:rPr lang="en-US" altLang="zh-CN" i="1">
                        <a:latin typeface="Cambria Math" panose="02040503050406030204" pitchFamily="18" charset="0"/>
                      </a:rPr>
                      <m:t>𝑥</m:t>
                    </m:r>
                    <m:sSup>
                      <m:sSupPr>
                        <m:ctrlPr>
                          <a:rPr lang="en-US" altLang="zh-CN" i="1">
                            <a:latin typeface="Cambria Math"/>
                          </a:rPr>
                        </m:ctrlPr>
                      </m:sSupPr>
                      <m:e>
                        <m:r>
                          <a:rPr lang="en-US" altLang="zh-CN" i="1">
                            <a:latin typeface="Cambria Math" panose="02040503050406030204" pitchFamily="18" charset="0"/>
                          </a:rPr>
                          <m:t>𝑒</m:t>
                        </m:r>
                      </m:e>
                      <m:sup>
                        <m:sSup>
                          <m:sSupPr>
                            <m:ctrlPr>
                              <a:rPr lang="en-US" altLang="zh-CN" i="1">
                                <a:latin typeface="Cambria Math"/>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sup>
                    </m:sSup>
                    <m:r>
                      <a:rPr lang="en-US" altLang="zh-CN" i="1">
                        <a:latin typeface="Cambria Math" panose="02040503050406030204" pitchFamily="18" charset="0"/>
                      </a:rPr>
                      <m:t>𝑑𝑥</m:t>
                    </m:r>
                    <m:r>
                      <a:rPr lang="en-US" altLang="zh-CN" i="1" smtClean="0">
                        <a:latin typeface="Cambria Math" panose="02040503050406030204" pitchFamily="18" charset="0"/>
                      </a:rPr>
                      <m:t>=</m:t>
                    </m:r>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𝑒</m:t>
                        </m:r>
                      </m:e>
                      <m:sup>
                        <m:sSup>
                          <m:sSupPr>
                            <m:ctrlPr>
                              <a:rPr lang="en-US" altLang="zh-CN" b="0" i="1" smtClean="0">
                                <a:latin typeface="Cambria Math"/>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sup>
                    </m:sSup>
                    <m:r>
                      <a:rPr lang="en-US" altLang="zh-CN" b="0" i="1" smtClean="0">
                        <a:latin typeface="Cambria Math" panose="02040503050406030204" pitchFamily="18" charset="0"/>
                      </a:rPr>
                      <m:t>𝑑</m:t>
                    </m:r>
                    <m:d>
                      <m:dPr>
                        <m:ctrlPr>
                          <a:rPr lang="en-US" altLang="zh-CN" b="0" i="1" smtClean="0">
                            <a:latin typeface="Cambria Math"/>
                          </a:rPr>
                        </m:ctrlPr>
                      </m:dPr>
                      <m:e>
                        <m:sSup>
                          <m:sSupPr>
                            <m:ctrlPr>
                              <a:rPr lang="en-US" altLang="zh-CN" b="0" i="1" smtClean="0">
                                <a:latin typeface="Cambria Math"/>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𝑒</m:t>
                        </m:r>
                      </m:e>
                      <m:sup>
                        <m:sSup>
                          <m:sSupPr>
                            <m:ctrlPr>
                              <a:rPr lang="en-US" altLang="zh-CN" b="0" i="1" smtClean="0">
                                <a:latin typeface="Cambria Math"/>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𝐶</m:t>
                    </m:r>
                  </m:oMath>
                </a14:m>
                <a:r>
                  <a:rPr lang="zh-CN" altLang="en-US" b="0" dirty="0" smtClean="0">
                    <a:latin typeface="Cambria Math" panose="02040503050406030204" pitchFamily="18" charset="0"/>
                  </a:rPr>
                  <a:t>，所以</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sSup>
                      <m:sSupPr>
                        <m:ctrlPr>
                          <a:rPr lang="en-US" altLang="zh-CN" b="0" i="1" smtClean="0">
                            <a:latin typeface="Cambria Math"/>
                          </a:rPr>
                        </m:ctrlPr>
                      </m:sSupPr>
                      <m:e>
                        <m:r>
                          <a:rPr lang="en-US" altLang="zh-CN" b="0" i="1" smtClean="0">
                            <a:latin typeface="Cambria Math" panose="02040503050406030204" pitchFamily="18" charset="0"/>
                          </a:rPr>
                          <m:t>𝑒</m:t>
                        </m:r>
                      </m:e>
                      <m:sup>
                        <m:sSup>
                          <m:sSupPr>
                            <m:ctrlPr>
                              <a:rPr lang="en-US" altLang="zh-CN" b="0" i="1" smtClean="0">
                                <a:latin typeface="Cambria Math"/>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sup>
                    </m:sSup>
                    <m:r>
                      <a:rPr lang="en-US" altLang="zh-CN" b="0" i="1" smtClean="0">
                        <a:latin typeface="Cambria Math" panose="02040503050406030204" pitchFamily="18" charset="0"/>
                      </a:rPr>
                      <m:t>=</m:t>
                    </m:r>
                    <m:f>
                      <m:fPr>
                        <m:ctrlPr>
                          <a:rPr lang="en-US" altLang="zh-CN" b="0" i="1" smtClean="0">
                            <a:latin typeface="Cambria Math"/>
                          </a:rPr>
                        </m:ctrlPr>
                      </m:fPr>
                      <m:num>
                        <m:sSup>
                          <m:sSupPr>
                            <m:ctrlPr>
                              <a:rPr lang="en-US" altLang="zh-CN" b="0" i="1" smtClean="0">
                                <a:latin typeface="Cambria Math"/>
                              </a:rPr>
                            </m:ctrlPr>
                          </m:sSupPr>
                          <m:e>
                            <m:r>
                              <a:rPr lang="en-US" altLang="zh-CN" b="0" i="1" smtClean="0">
                                <a:latin typeface="Cambria Math" panose="02040503050406030204" pitchFamily="18" charset="0"/>
                              </a:rPr>
                              <m:t>𝑒</m:t>
                            </m:r>
                          </m:e>
                          <m:sup>
                            <m:sSup>
                              <m:sSupPr>
                                <m:ctrlPr>
                                  <a:rPr lang="en-US" altLang="zh-CN" b="0" i="1" smtClean="0">
                                    <a:latin typeface="Cambria Math"/>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sup>
                        </m:sSup>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𝐶</m:t>
                    </m:r>
                  </m:oMath>
                </a14:m>
                <a:r>
                  <a:rPr lang="zh-CN" altLang="en-US" b="0" dirty="0" smtClean="0">
                    <a:latin typeface="Cambria Math" panose="02040503050406030204" pitchFamily="18" charset="0"/>
                  </a:rPr>
                  <a:t>。</a:t>
                </a:r>
                <a:endParaRPr lang="en-US" altLang="zh-CN" dirty="0">
                  <a:latin typeface="Cambria Math" panose="02040503050406030204" pitchFamily="18" charset="0"/>
                </a:endParaRPr>
              </a:p>
              <a:p>
                <a:r>
                  <a:rPr lang="zh-CN" altLang="en-US" dirty="0">
                    <a:latin typeface="Cambria Math" panose="02040503050406030204" pitchFamily="18" charset="0"/>
                  </a:rPr>
                  <a:t>类似地，</a:t>
                </a:r>
                <a14:m>
                  <m:oMath xmlns:m="http://schemas.openxmlformats.org/officeDocument/2006/math">
                    <m:func>
                      <m:funcPr>
                        <m:ctrlPr>
                          <a:rPr lang="en-US" altLang="zh-CN" i="1">
                            <a:latin typeface="Cambria Math"/>
                          </a:rPr>
                        </m:ctrlPr>
                      </m:funcPr>
                      <m:fName>
                        <m:r>
                          <a:rPr lang="en-US" altLang="zh-CN" i="1">
                            <a:latin typeface="Cambria Math" panose="02040503050406030204" pitchFamily="18" charset="0"/>
                          </a:rPr>
                          <m:t>∫</m:t>
                        </m:r>
                      </m:fName>
                      <m:e>
                        <m:f>
                          <m:fPr>
                            <m:ctrlPr>
                              <a:rPr lang="en-US" altLang="zh-CN" b="0" i="1" smtClean="0">
                                <a:latin typeface="Cambria Math"/>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den>
                        </m:f>
                        <m:r>
                          <a:rPr lang="en-US" altLang="zh-CN" i="1">
                            <a:latin typeface="Cambria Math" panose="02040503050406030204" pitchFamily="18" charset="0"/>
                          </a:rPr>
                          <m:t>𝑑𝑥</m:t>
                        </m:r>
                      </m:e>
                    </m:func>
                    <m:r>
                      <a:rPr lang="en-US" altLang="zh-CN">
                        <a:latin typeface="Cambria Math" panose="02040503050406030204" pitchFamily="18" charset="0"/>
                      </a:rPr>
                      <m:t>=</m:t>
                    </m:r>
                    <m:func>
                      <m:funcPr>
                        <m:ctrlPr>
                          <a:rPr lang="en-US" altLang="zh-CN" i="1">
                            <a:latin typeface="Cambria Math"/>
                          </a:rPr>
                        </m:ctrlPr>
                      </m:funcPr>
                      <m:fName>
                        <m:nary>
                          <m:naryPr>
                            <m:subHide m:val="on"/>
                            <m:supHide m:val="on"/>
                            <m:ctrlPr>
                              <a:rPr lang="en-US" altLang="zh-CN" i="1">
                                <a:latin typeface="Cambria Math"/>
                              </a:rPr>
                            </m:ctrlPr>
                          </m:naryPr>
                          <m:sub/>
                          <m:sup/>
                          <m:e>
                            <m:f>
                              <m:fPr>
                                <m:ctrlPr>
                                  <a:rPr lang="en-US" altLang="zh-CN" i="1">
                                    <a:latin typeface="Cambria Math"/>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r>
                                  <a:rPr lang="en-US" altLang="zh-CN" i="1">
                                    <a:latin typeface="Cambria Math" panose="02040503050406030204" pitchFamily="18" charset="0"/>
                                  </a:rPr>
                                  <m:t>𝑥</m:t>
                                </m:r>
                                <m:r>
                                  <a:rPr lang="en-US" altLang="zh-CN" i="1">
                                    <a:latin typeface="Cambria Math" panose="02040503050406030204" pitchFamily="18" charset="0"/>
                                  </a:rPr>
                                  <m:t>+1</m:t>
                                </m:r>
                              </m:den>
                            </m:f>
                          </m:e>
                        </m:nary>
                      </m:fName>
                      <m:e>
                        <m:r>
                          <a:rPr lang="en-US" altLang="zh-CN" i="1">
                            <a:latin typeface="Cambria Math" panose="02040503050406030204" pitchFamily="18" charset="0"/>
                          </a:rPr>
                          <m:t>𝑑</m:t>
                        </m:r>
                        <m:d>
                          <m:dPr>
                            <m:ctrlPr>
                              <a:rPr lang="en-US" altLang="zh-CN" i="1">
                                <a:latin typeface="Cambria Math"/>
                              </a:rPr>
                            </m:ctrlPr>
                          </m:dPr>
                          <m:e>
                            <m:r>
                              <a:rPr lang="en-US" altLang="zh-CN" i="1">
                                <a:latin typeface="Cambria Math" panose="02040503050406030204" pitchFamily="18" charset="0"/>
                              </a:rPr>
                              <m:t>2</m:t>
                            </m:r>
                            <m:r>
                              <a:rPr lang="en-US" altLang="zh-CN" i="1">
                                <a:latin typeface="Cambria Math" panose="02040503050406030204" pitchFamily="18" charset="0"/>
                              </a:rPr>
                              <m:t>𝑥</m:t>
                            </m:r>
                            <m:r>
                              <a:rPr lang="en-US" altLang="zh-CN" i="1">
                                <a:latin typeface="Cambria Math" panose="02040503050406030204" pitchFamily="18" charset="0"/>
                              </a:rPr>
                              <m:t>+1</m:t>
                            </m:r>
                          </m:e>
                        </m:d>
                      </m:e>
                    </m:func>
                    <m:r>
                      <a:rPr lang="en-US" altLang="zh-CN" i="1">
                        <a:latin typeface="Cambria Math" panose="02040503050406030204" pitchFamily="18" charset="0"/>
                      </a:rPr>
                      <m:t>/2=</m:t>
                    </m:r>
                    <m:r>
                      <m:rPr>
                        <m:sty m:val="p"/>
                      </m:rPr>
                      <a:rPr lang="en-US" altLang="zh-CN" b="0" i="0" smtClean="0">
                        <a:latin typeface="Cambria Math" panose="02040503050406030204" pitchFamily="18" charset="0"/>
                      </a:rPr>
                      <m:t>ln</m:t>
                    </m:r>
                    <m:r>
                      <a:rPr lang="en-US" altLang="zh-CN" b="0" i="1" smtClean="0">
                        <a:latin typeface="Cambria Math" panose="02040503050406030204" pitchFamily="18" charset="0"/>
                      </a:rPr>
                      <m:t>⁡(2</m:t>
                    </m:r>
                    <m:r>
                      <a:rPr lang="en-US" altLang="zh-CN" b="0" i="1" smtClean="0">
                        <a:latin typeface="Cambria Math" panose="02040503050406030204" pitchFamily="18" charset="0"/>
                      </a:rPr>
                      <m:t>𝑥</m:t>
                    </m:r>
                    <m:r>
                      <a:rPr lang="en-US" altLang="zh-CN" b="0" i="1" smtClean="0">
                        <a:latin typeface="Cambria Math" panose="02040503050406030204" pitchFamily="18" charset="0"/>
                      </a:rPr>
                      <m:t>+1)/2</m:t>
                    </m:r>
                  </m:oMath>
                </a14:m>
                <a:endParaRPr lang="en-US" altLang="zh-CN" b="0" dirty="0" smtClean="0">
                  <a:latin typeface="Cambria Math" panose="02040503050406030204" pitchFamily="18" charset="0"/>
                </a:endParaRPr>
              </a:p>
              <a:p>
                <a:r>
                  <a:rPr lang="zh-CN" altLang="en-US" dirty="0" smtClean="0">
                    <a:latin typeface="Cambria Math" panose="02040503050406030204" pitchFamily="18" charset="0"/>
                  </a:rPr>
                  <a:t>分部积分法：</a:t>
                </a:r>
                <a14:m>
                  <m:oMath xmlns:m="http://schemas.openxmlformats.org/officeDocument/2006/math">
                    <m:sSup>
                      <m:sSupPr>
                        <m:ctrlPr>
                          <a:rPr lang="en-US" altLang="zh-CN" b="0" i="1" smtClean="0">
                            <a:latin typeface="Cambria Math"/>
                          </a:rPr>
                        </m:ctrlPr>
                      </m:sSupPr>
                      <m:e>
                        <m:d>
                          <m:dPr>
                            <m:ctrlPr>
                              <a:rPr lang="en-US" altLang="zh-CN" b="0" i="1" smtClean="0">
                                <a:latin typeface="Cambria Math"/>
                              </a:rPr>
                            </m:ctrlPr>
                          </m:dPr>
                          <m:e>
                            <m:r>
                              <a:rPr lang="en-US" altLang="zh-CN" b="0" i="1" smtClean="0">
                                <a:latin typeface="Cambria Math" panose="02040503050406030204" pitchFamily="18" charset="0"/>
                              </a:rPr>
                              <m:t>𝑎𝑏</m:t>
                            </m:r>
                          </m:e>
                        </m:d>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r>
                  <a:rPr lang="zh-CN" altLang="en-US" b="0" dirty="0" smtClean="0">
                    <a:latin typeface="Cambria Math" panose="02040503050406030204" pitchFamily="18" charset="0"/>
                  </a:rPr>
                  <a:t>，那么</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𝑓𝑔</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𝑔</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𝑔</m:t>
                        </m:r>
                      </m:e>
                    </m:d>
                  </m:oMath>
                </a14:m>
                <a:r>
                  <a:rPr lang="zh-CN" altLang="en-US" b="0" dirty="0" smtClean="0">
                    <a:latin typeface="Cambria Math" panose="02040503050406030204" pitchFamily="18" charset="0"/>
                  </a:rPr>
                  <a:t>。</a:t>
                </a:r>
                <a:endParaRPr lang="en-US" altLang="zh-CN" b="0" dirty="0" smtClean="0">
                  <a:latin typeface="Cambria Math" panose="02040503050406030204" pitchFamily="18" charset="0"/>
                </a:endParaRPr>
              </a:p>
              <a:p>
                <a:pPr lvl="1"/>
                <a:r>
                  <a:rPr lang="zh-CN" altLang="en-US" dirty="0" smtClean="0">
                    <a:latin typeface="Cambria Math" panose="02040503050406030204" pitchFamily="18" charset="0"/>
                  </a:rPr>
                  <a:t>应用起来比较</a:t>
                </a:r>
                <a:r>
                  <a:rPr lang="en-US" altLang="zh-CN" dirty="0" smtClean="0">
                    <a:latin typeface="Cambria Math" panose="02040503050406030204" pitchFamily="18" charset="0"/>
                  </a:rPr>
                  <a:t>tricky</a:t>
                </a:r>
                <a:r>
                  <a:rPr lang="zh-CN" altLang="en-US" dirty="0" smtClean="0">
                    <a:latin typeface="Cambria Math" panose="02040503050406030204" pitchFamily="18" charset="0"/>
                  </a:rPr>
                  <a:t>，这里不过多介绍了</a:t>
                </a:r>
                <a:endParaRPr lang="en-US" altLang="zh-CN" b="0" dirty="0" smtClean="0">
                  <a:latin typeface="Cambria Math" panose="020405030504060302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5214" y="1752599"/>
                <a:ext cx="10058400" cy="4695093"/>
              </a:xfrm>
              <a:blipFill>
                <a:blip r:embed="rId2"/>
                <a:stretch>
                  <a:fillRect l="-848" t="-9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5072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什么是积分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试试看！</a:t>
                </a:r>
                <a:endParaRPr lang="en-US" altLang="zh-CN" dirty="0" smtClean="0"/>
              </a:p>
              <a:p>
                <a:pPr lvl="1"/>
                <a14:m>
                  <m:oMath xmlns:m="http://schemas.openxmlformats.org/officeDocument/2006/math">
                    <m:nary>
                      <m:naryPr>
                        <m:ctrlPr>
                          <a:rPr lang="en-US" altLang="zh-CN" b="0" i="1" smtClean="0">
                            <a:latin typeface="Cambria Math"/>
                          </a:rPr>
                        </m:ctrlPr>
                      </m:naryPr>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3</m:t>
                        </m:r>
                      </m:sup>
                      <m:e>
                        <m:f>
                          <m:fPr>
                            <m:ctrlPr>
                              <a:rPr lang="en-US" altLang="zh-CN" b="0" i="1" smtClean="0">
                                <a:latin typeface="Cambria Math"/>
                              </a:rPr>
                            </m:ctrlPr>
                          </m:fPr>
                          <m:num>
                            <m:r>
                              <a:rPr lang="en-US" altLang="zh-CN" b="0" i="1" smtClean="0">
                                <a:latin typeface="Cambria Math" panose="02040503050406030204" pitchFamily="18" charset="0"/>
                              </a:rPr>
                              <m:t>1</m:t>
                            </m:r>
                          </m:num>
                          <m:den>
                            <m:sSup>
                              <m:sSupPr>
                                <m:ctrlPr>
                                  <a:rPr lang="en-US" altLang="zh-CN" b="0" i="1" smtClean="0">
                                    <a:latin typeface="Cambria Math"/>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𝑑𝑥</m:t>
                        </m:r>
                      </m:e>
                    </m:nary>
                  </m:oMath>
                </a14:m>
                <a:endParaRPr lang="en-US" altLang="zh-CN" dirty="0" smtClean="0"/>
              </a:p>
              <a:p>
                <a:pPr lvl="1"/>
                <a14:m>
                  <m:oMath xmlns:m="http://schemas.openxmlformats.org/officeDocument/2006/math">
                    <m:nary>
                      <m:naryPr>
                        <m:ctrlPr>
                          <a:rPr lang="en-US" altLang="zh-CN" b="0" i="1" smtClean="0">
                            <a:latin typeface="Cambria Math"/>
                          </a:rPr>
                        </m:ctrlPr>
                      </m:naryPr>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1</m:t>
                        </m:r>
                      </m:sup>
                      <m:e>
                        <m:func>
                          <m:funcPr>
                            <m:ctrlPr>
                              <a:rPr lang="en-US" altLang="zh-CN" b="0" i="1" smtClean="0">
                                <a:latin typeface="Cambria Math"/>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a:rPr>
                                </m:ctrlPr>
                              </m:dPr>
                              <m:e>
                                <m:sSup>
                                  <m:sSupPr>
                                    <m:ctrlPr>
                                      <a:rPr lang="en-US" altLang="zh-CN" b="0" i="1" smtClean="0">
                                        <a:latin typeface="Cambria Math"/>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e>
                            </m:d>
                          </m:e>
                        </m:func>
                        <m:r>
                          <a:rPr lang="en-US" altLang="zh-CN" b="0" i="1" smtClean="0">
                            <a:latin typeface="Cambria Math" panose="02040503050406030204" pitchFamily="18" charset="0"/>
                          </a:rPr>
                          <m:t>𝑥𝑑𝑥</m:t>
                        </m:r>
                      </m:e>
                    </m:nary>
                  </m:oMath>
                </a14:m>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48" t="-1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5544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我积不出来！</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你可能会遇到一些奇奇怪怪的函数，由于种种原因积不出来，这时候我们可以使用自适应辛普森积分。</a:t>
                </a:r>
                <a:endParaRPr lang="en-US" altLang="zh-CN" dirty="0" smtClean="0"/>
              </a:p>
              <a:p>
                <a:r>
                  <a:rPr lang="zh-CN" altLang="en-US" dirty="0"/>
                  <a:t>简单</a:t>
                </a:r>
                <a:r>
                  <a:rPr lang="zh-CN" altLang="en-US" dirty="0" smtClean="0"/>
                  <a:t>来说，我们现在想在</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oMath>
                </a14:m>
                <a:r>
                  <a:rPr lang="zh-CN" altLang="en-US" dirty="0" smtClean="0"/>
                  <a:t>上积分函数</a:t>
                </a:r>
                <a14:m>
                  <m:oMath xmlns:m="http://schemas.openxmlformats.org/officeDocument/2006/math">
                    <m:r>
                      <a:rPr lang="en-US" altLang="zh-CN" b="0" i="1" smtClean="0">
                        <a:latin typeface="Cambria Math" panose="02040503050406030204" pitchFamily="18" charset="0"/>
                      </a:rPr>
                      <m:t>𝑓</m:t>
                    </m:r>
                    <m:r>
                      <a:rPr lang="zh-CN" altLang="en-US" i="1">
                        <a:latin typeface="Cambria Math" panose="02040503050406030204" pitchFamily="18" charset="0"/>
                      </a:rPr>
                      <m:t>。</m:t>
                    </m:r>
                  </m:oMath>
                </a14:m>
                <a:r>
                  <a:rPr lang="zh-CN" altLang="en-US" dirty="0" smtClean="0"/>
                  <a:t>如果</a:t>
                </a:r>
                <a14:m>
                  <m:oMath xmlns:m="http://schemas.openxmlformats.org/officeDocument/2006/math">
                    <m:r>
                      <a:rPr lang="en-US" altLang="zh-CN" b="0" i="1" dirty="0" smtClean="0">
                        <a:latin typeface="Cambria Math" panose="02040503050406030204" pitchFamily="18" charset="0"/>
                      </a:rPr>
                      <m:t>𝑓</m:t>
                    </m:r>
                  </m:oMath>
                </a14:m>
                <a:r>
                  <a:rPr lang="zh-CN" altLang="en-US" dirty="0" smtClean="0"/>
                  <a:t>是二次函数，辛普森发现可以这样积分：</a:t>
                </a:r>
                <a14:m>
                  <m:oMath xmlns:m="http://schemas.openxmlformats.org/officeDocument/2006/math">
                    <m:nary>
                      <m:naryPr>
                        <m:ctrlPr>
                          <a:rPr lang="en-US" altLang="zh-CN" b="0" i="1" smtClean="0">
                            <a:latin typeface="Cambria Math"/>
                          </a:rPr>
                        </m:ctrlPr>
                      </m:naryPr>
                      <m:sub>
                        <m:r>
                          <a:rPr lang="en-US" altLang="zh-CN" b="0" i="1" smtClean="0">
                            <a:latin typeface="Cambria Math" panose="02040503050406030204" pitchFamily="18" charset="0"/>
                          </a:rPr>
                          <m:t>𝑙</m:t>
                        </m:r>
                      </m:sub>
                      <m:sup>
                        <m:r>
                          <a:rPr lang="en-US" altLang="zh-CN" b="0" i="1" smtClean="0">
                            <a:latin typeface="Cambria Math" panose="02040503050406030204" pitchFamily="18" charset="0"/>
                          </a:rPr>
                          <m:t>𝑟</m:t>
                        </m:r>
                      </m:sup>
                      <m:e>
                        <m:r>
                          <a:rPr lang="en-US" altLang="zh-CN" b="0" i="1" smtClean="0">
                            <a:latin typeface="Cambria Math" panose="02040503050406030204" pitchFamily="18" charset="0"/>
                          </a:rPr>
                          <m:t>𝑓</m:t>
                        </m:r>
                        <m:d>
                          <m:dPr>
                            <m:ctrlPr>
                              <a:rPr lang="en-US" altLang="zh-CN" b="0" i="1" smtClean="0">
                                <a:latin typeface="Cambria Math"/>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𝑑𝑥</m:t>
                        </m:r>
                      </m:e>
                    </m:nary>
                    <m:r>
                      <a:rPr lang="en-US" altLang="zh-CN" b="0" i="1" smtClean="0">
                        <a:latin typeface="Cambria Math" panose="02040503050406030204" pitchFamily="18" charset="0"/>
                      </a:rPr>
                      <m:t>=</m:t>
                    </m:r>
                    <m:f>
                      <m:fPr>
                        <m:ctrlPr>
                          <a:rPr lang="en-US" altLang="zh-CN" b="0" i="1" smtClean="0">
                            <a:latin typeface="Cambria Math"/>
                          </a:rPr>
                        </m:ctrlPr>
                      </m:fPr>
                      <m:num>
                        <m:r>
                          <a:rPr lang="en-US" altLang="zh-CN" b="0" i="1" smtClean="0">
                            <a:latin typeface="Cambria Math" panose="02040503050406030204" pitchFamily="18" charset="0"/>
                          </a:rPr>
                          <m:t>𝑓</m:t>
                        </m:r>
                        <m:d>
                          <m:dPr>
                            <m:ctrlPr>
                              <a:rPr lang="en-US" altLang="zh-CN" b="0" i="1" smtClean="0">
                                <a:latin typeface="Cambria Math"/>
                              </a:rPr>
                            </m:ctrlPr>
                          </m:dPr>
                          <m:e>
                            <m:r>
                              <a:rPr lang="en-US" altLang="zh-CN" b="0" i="1" smtClean="0">
                                <a:latin typeface="Cambria Math" panose="02040503050406030204" pitchFamily="18" charset="0"/>
                              </a:rPr>
                              <m:t>𝑙</m:t>
                            </m:r>
                          </m:e>
                        </m:d>
                        <m:r>
                          <a:rPr lang="en-US" altLang="zh-CN" b="0" i="1" smtClean="0">
                            <a:latin typeface="Cambria Math" panose="02040503050406030204" pitchFamily="18" charset="0"/>
                          </a:rPr>
                          <m:t>+4</m:t>
                        </m:r>
                        <m:r>
                          <a:rPr lang="en-US" altLang="zh-CN" b="0" i="1" smtClean="0">
                            <a:latin typeface="Cambria Math" panose="02040503050406030204" pitchFamily="18" charset="0"/>
                          </a:rPr>
                          <m:t>𝑓</m:t>
                        </m:r>
                        <m:d>
                          <m:dPr>
                            <m:ctrlPr>
                              <a:rPr lang="en-US" altLang="zh-CN" b="0" i="1" smtClean="0">
                                <a:latin typeface="Cambria Math"/>
                              </a:rPr>
                            </m:ctrlPr>
                          </m:dPr>
                          <m:e>
                            <m:f>
                              <m:fPr>
                                <m:ctrlPr>
                                  <a:rPr lang="en-US" altLang="zh-CN" b="0" i="1" smtClean="0">
                                    <a:latin typeface="Cambria Math"/>
                                  </a:rPr>
                                </m:ctrlPr>
                              </m:fPr>
                              <m:num>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a:rPr>
                            </m:ctrlPr>
                          </m:dPr>
                          <m:e>
                            <m:r>
                              <a:rPr lang="en-US" altLang="zh-CN" b="0" i="1" smtClean="0">
                                <a:latin typeface="Cambria Math" panose="02040503050406030204" pitchFamily="18" charset="0"/>
                              </a:rPr>
                              <m:t>𝑟</m:t>
                            </m:r>
                          </m:e>
                        </m:d>
                      </m:num>
                      <m:den>
                        <m:r>
                          <a:rPr lang="en-US" altLang="zh-CN" b="0" i="1" smtClean="0">
                            <a:latin typeface="Cambria Math" panose="02040503050406030204" pitchFamily="18" charset="0"/>
                          </a:rPr>
                          <m:t>6</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oMath>
                </a14:m>
                <a:r>
                  <a:rPr lang="zh-CN" altLang="en-US" dirty="0" smtClean="0"/>
                  <a:t>，即平均值为左、中、右按</a:t>
                </a:r>
                <a:r>
                  <a:rPr lang="en-US" altLang="zh-CN" dirty="0" smtClean="0"/>
                  <a:t>1:4:1</a:t>
                </a:r>
                <a:r>
                  <a:rPr lang="zh-CN" altLang="en-US" dirty="0" smtClean="0"/>
                  <a:t>比例的均值，乘上区间长度就是积分。</a:t>
                </a:r>
                <a:endParaRPr lang="en-US" altLang="zh-CN" dirty="0" smtClean="0"/>
              </a:p>
              <a:p>
                <a:r>
                  <a:rPr lang="zh-CN" altLang="en-US" dirty="0" smtClean="0"/>
                  <a:t>当然，我们一般积的不是二次函数，因此一个简单的想法就是把积分区间切成小块，每一块假装是二次函数，然后接着这么积分。</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48" t="-1154" r="-39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135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我积不出来！</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smtClean="0"/>
                  <a:t>自适应辛普森积分，顾名思义地是自适应的。假设我们要</a:t>
                </a:r>
                <a:r>
                  <a:rPr lang="zh-CN" altLang="en-US" dirty="0"/>
                  <a:t>在</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oMath>
                </a14:m>
                <a:r>
                  <a:rPr lang="zh-CN" altLang="en-US" dirty="0"/>
                  <a:t>上积分函数</a:t>
                </a:r>
                <a14:m>
                  <m:oMath xmlns:m="http://schemas.openxmlformats.org/officeDocument/2006/math">
                    <m:r>
                      <a:rPr lang="en-US" altLang="zh-CN" i="1">
                        <a:latin typeface="Cambria Math" panose="02040503050406030204" pitchFamily="18" charset="0"/>
                      </a:rPr>
                      <m:t>𝑓</m:t>
                    </m:r>
                  </m:oMath>
                </a14:m>
                <a:r>
                  <a:rPr lang="zh-CN" altLang="en-US" dirty="0" smtClean="0"/>
                  <a:t>，设</a:t>
                </a:r>
                <a14:m>
                  <m:oMath xmlns:m="http://schemas.openxmlformats.org/officeDocument/2006/math">
                    <m: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oMath>
                </a14:m>
                <a:r>
                  <a:rPr lang="zh-CN" altLang="en-US" dirty="0" smtClean="0"/>
                  <a:t>为</a:t>
                </a:r>
                <a14:m>
                  <m:oMath xmlns:m="http://schemas.openxmlformats.org/officeDocument/2006/math">
                    <m:f>
                      <m:fPr>
                        <m:ctrlPr>
                          <a:rPr lang="en-US" altLang="zh-CN" i="1">
                            <a:latin typeface="Cambria Math"/>
                          </a:rPr>
                        </m:ctrlPr>
                      </m:fPr>
                      <m:num>
                        <m:r>
                          <a:rPr lang="en-US" altLang="zh-CN" i="1">
                            <a:latin typeface="Cambria Math" panose="02040503050406030204" pitchFamily="18" charset="0"/>
                          </a:rPr>
                          <m:t>𝑓</m:t>
                        </m:r>
                        <m:d>
                          <m:dPr>
                            <m:ctrlPr>
                              <a:rPr lang="en-US" altLang="zh-CN" i="1">
                                <a:latin typeface="Cambria Math"/>
                              </a:rPr>
                            </m:ctrlPr>
                          </m:dPr>
                          <m:e>
                            <m:r>
                              <a:rPr lang="en-US" altLang="zh-CN" i="1">
                                <a:latin typeface="Cambria Math" panose="02040503050406030204" pitchFamily="18" charset="0"/>
                              </a:rPr>
                              <m:t>𝑙</m:t>
                            </m:r>
                          </m:e>
                        </m:d>
                        <m:r>
                          <a:rPr lang="en-US" altLang="zh-CN" i="1">
                            <a:latin typeface="Cambria Math" panose="02040503050406030204" pitchFamily="18" charset="0"/>
                          </a:rPr>
                          <m:t>+4</m:t>
                        </m:r>
                        <m:r>
                          <a:rPr lang="en-US" altLang="zh-CN" i="1">
                            <a:latin typeface="Cambria Math" panose="02040503050406030204" pitchFamily="18" charset="0"/>
                          </a:rPr>
                          <m:t>𝑓</m:t>
                        </m:r>
                        <m:d>
                          <m:dPr>
                            <m:ctrlPr>
                              <a:rPr lang="en-US" altLang="zh-CN" i="1">
                                <a:latin typeface="Cambria Math"/>
                              </a:rPr>
                            </m:ctrlPr>
                          </m:dPr>
                          <m:e>
                            <m:f>
                              <m:fPr>
                                <m:ctrlPr>
                                  <a:rPr lang="en-US" altLang="zh-CN" i="1">
                                    <a:latin typeface="Cambria Math"/>
                                  </a:rPr>
                                </m:ctrlPr>
                              </m:fPr>
                              <m:num>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𝑟</m:t>
                                </m:r>
                              </m:num>
                              <m:den>
                                <m:r>
                                  <a:rPr lang="en-US" altLang="zh-CN" i="1">
                                    <a:latin typeface="Cambria Math" panose="02040503050406030204" pitchFamily="18" charset="0"/>
                                  </a:rPr>
                                  <m:t>2</m:t>
                                </m:r>
                              </m:den>
                            </m:f>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a:rPr>
                            </m:ctrlPr>
                          </m:dPr>
                          <m:e>
                            <m:r>
                              <a:rPr lang="en-US" altLang="zh-CN" i="1">
                                <a:latin typeface="Cambria Math" panose="02040503050406030204" pitchFamily="18" charset="0"/>
                              </a:rPr>
                              <m:t>𝑟</m:t>
                            </m:r>
                          </m:e>
                        </m:d>
                      </m:num>
                      <m:den>
                        <m:r>
                          <a:rPr lang="en-US" altLang="zh-CN" i="1">
                            <a:latin typeface="Cambria Math" panose="02040503050406030204" pitchFamily="18" charset="0"/>
                          </a:rPr>
                          <m:t>6</m:t>
                        </m:r>
                      </m:den>
                    </m:f>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oMath>
                </a14:m>
                <a:r>
                  <a:rPr lang="zh-CN" altLang="en-US" dirty="0" smtClean="0"/>
                  <a:t>，即二次函数估计值。</a:t>
                </a:r>
                <a:endParaRPr lang="en-US" altLang="zh-CN" dirty="0" smtClean="0"/>
              </a:p>
              <a:p>
                <a:r>
                  <a:rPr lang="zh-CN" altLang="en-US" dirty="0" smtClean="0"/>
                  <a:t>设</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)/2</m:t>
                    </m:r>
                  </m:oMath>
                </a14:m>
                <a:r>
                  <a:rPr lang="zh-CN" altLang="en-US" dirty="0" smtClean="0"/>
                  <a:t>，如果</a:t>
                </a:r>
                <a14:m>
                  <m:oMath xmlns:m="http://schemas.openxmlformats.org/officeDocument/2006/math">
                    <m:d>
                      <m:dPr>
                        <m:begChr m:val="|"/>
                        <m:endChr m:val="|"/>
                        <m:ctrlPr>
                          <a:rPr lang="en-US" altLang="zh-CN" b="0" i="1" smtClean="0">
                            <a:latin typeface="Cambria Math"/>
                          </a:rPr>
                        </m:ctrlPr>
                      </m:dPr>
                      <m:e>
                        <m:r>
                          <a:rPr lang="en-US" altLang="zh-CN" b="0" i="1" smtClean="0">
                            <a:latin typeface="Cambria Math" panose="02040503050406030204" pitchFamily="18" charset="0"/>
                          </a:rPr>
                          <m:t>𝑒</m:t>
                        </m:r>
                        <m:d>
                          <m:dPr>
                            <m:ctrlPr>
                              <a:rPr lang="en-US" altLang="zh-CN" b="0" i="1" smtClean="0">
                                <a:latin typeface="Cambria Math"/>
                              </a:rPr>
                            </m:ctrlPr>
                          </m:dPr>
                          <m:e>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𝑒</m:t>
                        </m:r>
                        <m:d>
                          <m:dPr>
                            <m:ctrlPr>
                              <a:rPr lang="en-US" altLang="zh-CN" b="0" i="1" smtClean="0">
                                <a:latin typeface="Cambria Math"/>
                              </a:rPr>
                            </m:ctrlPr>
                          </m:dPr>
                          <m:e>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𝑒</m:t>
                        </m:r>
                        <m:d>
                          <m:dPr>
                            <m:ctrlPr>
                              <a:rPr lang="en-US" altLang="zh-CN" b="0" i="1" smtClean="0">
                                <a:latin typeface="Cambria Math"/>
                              </a:rPr>
                            </m:ctrlPr>
                          </m:dPr>
                          <m:e>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e>
                        </m:d>
                      </m:e>
                    </m:d>
                    <m:r>
                      <a:rPr lang="en-US" altLang="zh-CN" b="0" i="1" smtClean="0">
                        <a:latin typeface="Cambria Math" panose="02040503050406030204" pitchFamily="18" charset="0"/>
                      </a:rPr>
                      <m:t>&lt;</m:t>
                    </m:r>
                    <m:r>
                      <a:rPr lang="en-US" altLang="zh-CN" b="0" i="1" smtClean="0">
                        <a:latin typeface="Cambria Math" panose="02040503050406030204" pitchFamily="18" charset="0"/>
                      </a:rPr>
                      <m:t>𝜖</m:t>
                    </m:r>
                  </m:oMath>
                </a14:m>
                <a:r>
                  <a:rPr lang="zh-CN" altLang="en-US" dirty="0" smtClean="0"/>
                  <a:t>，即我们认为切一半之后估计值仍然比较准确，我们就返回估计值（</a:t>
                </a:r>
                <a14:m>
                  <m:oMath xmlns:m="http://schemas.openxmlformats.org/officeDocument/2006/math">
                    <m: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oMath>
                </a14:m>
                <a:r>
                  <a:rPr lang="zh-CN" altLang="en-US" dirty="0" smtClean="0"/>
                  <a:t>），否则我们递归</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a14:m>
                <a:r>
                  <a:rPr lang="zh-CN" altLang="en-US" dirty="0" smtClean="0"/>
                  <a:t>和</a:t>
                </a:r>
                <a14:m>
                  <m:oMath xmlns:m="http://schemas.openxmlformats.org/officeDocument/2006/math">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𝑟</m:t>
                    </m:r>
                    <m:r>
                      <a:rPr lang="en-US" altLang="zh-CN" b="0" i="1" dirty="0" smtClean="0">
                        <a:latin typeface="Cambria Math" panose="02040503050406030204" pitchFamily="18" charset="0"/>
                      </a:rPr>
                      <m:t>]</m:t>
                    </m:r>
                  </m:oMath>
                </a14:m>
                <a:r>
                  <a:rPr lang="zh-CN" altLang="en-US" dirty="0" smtClean="0"/>
                  <a:t>，重复这个过程并相加答案。</a:t>
                </a:r>
                <a:endParaRPr lang="en-US" altLang="zh-CN" dirty="0" smtClean="0"/>
              </a:p>
              <a:p>
                <a:r>
                  <a:rPr lang="zh-CN" altLang="en-US" dirty="0" smtClean="0"/>
                  <a:t>当然这个做法是有风险的，例如我们可能有</a:t>
                </a:r>
                <a:r>
                  <a:rPr lang="en-US" altLang="zh-CN" dirty="0" smtClean="0"/>
                  <a:t>l,l+d,l+2d,l+3d,r=l+4d</a:t>
                </a:r>
                <a:r>
                  <a:rPr lang="zh-CN" altLang="en-US" dirty="0" smtClean="0"/>
                  <a:t>恰好“长得”很二次函数，我们积分的时候就会错误地认为不需要继续递归。因此我们可以加入一些随机性（比如一开始随便切一刀）或者设定长度大于某个定值的区间一定递归。</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48" t="-1154" r="-121" b="-18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4125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前言</a:t>
            </a:r>
            <a:endParaRPr lang="zh-CN" altLang="en-US" dirty="0"/>
          </a:p>
        </p:txBody>
      </p:sp>
      <p:sp>
        <p:nvSpPr>
          <p:cNvPr id="3" name="内容占位符 2"/>
          <p:cNvSpPr>
            <a:spLocks noGrp="1"/>
          </p:cNvSpPr>
          <p:nvPr>
            <p:ph idx="1"/>
          </p:nvPr>
        </p:nvSpPr>
        <p:spPr/>
        <p:txBody>
          <a:bodyPr/>
          <a:lstStyle/>
          <a:p>
            <a:r>
              <a:rPr lang="zh-CN" altLang="en-US" dirty="0" smtClean="0"/>
              <a:t>今天的目标是让大家学会一点微积分和线性代数！</a:t>
            </a:r>
            <a:endParaRPr lang="en-US" altLang="zh-CN" dirty="0" smtClean="0"/>
          </a:p>
          <a:p>
            <a:r>
              <a:rPr lang="zh-CN" altLang="en-US" dirty="0" smtClean="0"/>
              <a:t>这里的讲解是比较实用主义的，毕竟这两门课加起来得学三学期，所以我们主要关注</a:t>
            </a:r>
            <a:r>
              <a:rPr lang="en-US" altLang="zh-CN" dirty="0" smtClean="0"/>
              <a:t>oi</a:t>
            </a:r>
            <a:r>
              <a:rPr lang="zh-CN" altLang="en-US" dirty="0" smtClean="0"/>
              <a:t>中常用的部分，并以应用而不是理论推导为主。</a:t>
            </a:r>
            <a:endParaRPr lang="zh-CN" altLang="en-US" dirty="0"/>
          </a:p>
        </p:txBody>
      </p:sp>
    </p:spTree>
    <p:extLst>
      <p:ext uri="{BB962C8B-B14F-4D97-AF65-F5344CB8AC3E}">
        <p14:creationId xmlns:p14="http://schemas.microsoft.com/office/powerpoint/2010/main" val="1613621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积分有什么用</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5214" y="1752599"/>
                <a:ext cx="10058400" cy="4695093"/>
              </a:xfrm>
            </p:spPr>
            <p:txBody>
              <a:bodyPr>
                <a:normAutofit/>
              </a:bodyPr>
              <a:lstStyle/>
              <a:p>
                <a:r>
                  <a:rPr lang="zh-CN" altLang="en-US" b="0" dirty="0" smtClean="0">
                    <a:latin typeface="Cambria Math" panose="02040503050406030204" pitchFamily="18" charset="0"/>
                  </a:rPr>
                  <a:t>积分有什么用？一个很常见的用途</a:t>
                </a:r>
                <a:r>
                  <a:rPr lang="zh-CN" altLang="en-US" dirty="0" smtClean="0">
                    <a:latin typeface="Cambria Math" panose="02040503050406030204" pitchFamily="18" charset="0"/>
                  </a:rPr>
                  <a:t>是用来估算求和。</a:t>
                </a:r>
                <a:endParaRPr lang="en-US" altLang="zh-CN" dirty="0" smtClean="0">
                  <a:latin typeface="Cambria Math" panose="02040503050406030204" pitchFamily="18" charset="0"/>
                </a:endParaRPr>
              </a:p>
              <a:p>
                <a:r>
                  <a:rPr lang="zh-CN" altLang="en-US" b="0" dirty="0" smtClean="0">
                    <a:latin typeface="Cambria Math" panose="02040503050406030204" pitchFamily="18" charset="0"/>
                  </a:rPr>
                  <a:t>例如我们现在想知道</a:t>
                </a:r>
                <a14:m>
                  <m:oMath xmlns:m="http://schemas.openxmlformats.org/officeDocument/2006/math">
                    <m:nary>
                      <m:naryPr>
                        <m:chr m:val="∑"/>
                        <m:ctrlPr>
                          <a:rPr lang="en-US" altLang="zh-CN" b="0" i="1" smtClean="0">
                            <a:latin typeface="Cambria Math"/>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ad>
                          <m:radPr>
                            <m:degHide m:val="on"/>
                            <m:ctrlPr>
                              <a:rPr lang="en-US" altLang="zh-CN" b="0" i="1" smtClean="0">
                                <a:latin typeface="Cambria Math"/>
                              </a:rPr>
                            </m:ctrlPr>
                          </m:radPr>
                          <m:deg/>
                          <m:e>
                            <m:r>
                              <a:rPr lang="en-US" altLang="zh-CN" b="0" i="1" smtClean="0">
                                <a:latin typeface="Cambria Math" panose="02040503050406030204" pitchFamily="18" charset="0"/>
                              </a:rPr>
                              <m:t>𝑖</m:t>
                            </m:r>
                          </m:e>
                        </m:rad>
                      </m:e>
                    </m:nary>
                  </m:oMath>
                </a14:m>
                <a:r>
                  <a:rPr lang="zh-CN" altLang="en-US" b="0" dirty="0" smtClean="0">
                    <a:latin typeface="Cambria Math" panose="02040503050406030204" pitchFamily="18" charset="0"/>
                  </a:rPr>
                  <a:t>有多大。我们发现这和求面积差不了太多，于是我们可以用</a:t>
                </a:r>
                <a14:m>
                  <m:oMath xmlns:m="http://schemas.openxmlformats.org/officeDocument/2006/math">
                    <m:nary>
                      <m:naryPr>
                        <m:ctrlPr>
                          <a:rPr lang="en-US" altLang="zh-CN" b="0" i="1" smtClean="0">
                            <a:latin typeface="Cambria Math"/>
                          </a:rPr>
                        </m:ctrlPr>
                      </m:naryPr>
                      <m:sub>
                        <m:r>
                          <a:rPr lang="en-US" altLang="zh-CN" b="0" i="1" smtClean="0">
                            <a:latin typeface="Cambria Math" panose="02040503050406030204" pitchFamily="18" charset="0"/>
                          </a:rPr>
                          <m:t>𝑥</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rad>
                          <m:radPr>
                            <m:degHide m:val="on"/>
                            <m:ctrlPr>
                              <a:rPr lang="en-US" altLang="zh-CN" b="0" i="1" smtClean="0">
                                <a:latin typeface="Cambria Math"/>
                              </a:rPr>
                            </m:ctrlPr>
                          </m:radPr>
                          <m:deg/>
                          <m:e>
                            <m:r>
                              <a:rPr lang="en-US" altLang="zh-CN" b="0" i="1" smtClean="0">
                                <a:latin typeface="Cambria Math" panose="02040503050406030204" pitchFamily="18" charset="0"/>
                              </a:rPr>
                              <m:t>𝑥</m:t>
                            </m:r>
                          </m:e>
                        </m:rad>
                      </m:e>
                    </m:nary>
                    <m:r>
                      <a:rPr lang="en-US" altLang="zh-CN" b="0" i="1" smtClean="0">
                        <a:latin typeface="Cambria Math" panose="02040503050406030204" pitchFamily="18" charset="0"/>
                      </a:rPr>
                      <m:t>𝑑𝑥</m:t>
                    </m:r>
                  </m:oMath>
                </a14:m>
                <a:r>
                  <a:rPr lang="zh-CN" altLang="en-US" b="0" dirty="0" smtClean="0">
                    <a:latin typeface="Cambria Math" panose="02040503050406030204" pitchFamily="18" charset="0"/>
                  </a:rPr>
                  <a:t>来近似，得到</a:t>
                </a:r>
                <a14:m>
                  <m:oMath xmlns:m="http://schemas.openxmlformats.org/officeDocument/2006/math">
                    <m:f>
                      <m:fPr>
                        <m:ctrlPr>
                          <a:rPr lang="en-US" altLang="zh-CN" b="0" i="1" smtClean="0">
                            <a:latin typeface="Cambria Math"/>
                          </a:rPr>
                        </m:ctrlPr>
                      </m:fPr>
                      <m:num>
                        <m:r>
                          <a:rPr lang="en-US" altLang="zh-CN" b="0" i="0" smtClean="0">
                            <a:latin typeface="Cambria Math" panose="02040503050406030204" pitchFamily="18" charset="0"/>
                          </a:rPr>
                          <m:t>2</m:t>
                        </m:r>
                      </m:num>
                      <m:den>
                        <m:r>
                          <a:rPr lang="en-US" altLang="zh-CN" b="0" i="0" smtClean="0">
                            <a:latin typeface="Cambria Math" panose="02040503050406030204" pitchFamily="18" charset="0"/>
                          </a:rPr>
                          <m:t>3</m:t>
                        </m:r>
                      </m:den>
                    </m:f>
                    <m:sSup>
                      <m:sSupPr>
                        <m:ctrlPr>
                          <a:rPr lang="en-US" altLang="zh-CN" b="0" i="1" smtClean="0">
                            <a:latin typeface="Cambria Math"/>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3/2</m:t>
                        </m:r>
                      </m:sup>
                    </m:sSup>
                  </m:oMath>
                </a14:m>
                <a:r>
                  <a:rPr lang="zh-CN" altLang="en-US" b="0" dirty="0" smtClean="0">
                    <a:latin typeface="Cambria Math" panose="02040503050406030204" pitchFamily="18" charset="0"/>
                  </a:rPr>
                  <a:t>，因此它是</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3/2</m:t>
                        </m:r>
                      </m:sup>
                    </m:sSup>
                    <m:r>
                      <a:rPr lang="en-US" altLang="zh-CN" b="0" i="1" smtClean="0">
                        <a:latin typeface="Cambria Math" panose="02040503050406030204" pitchFamily="18" charset="0"/>
                      </a:rPr>
                      <m:t>)</m:t>
                    </m:r>
                  </m:oMath>
                </a14:m>
                <a:r>
                  <a:rPr lang="zh-CN" altLang="en-US" b="0" dirty="0" smtClean="0">
                    <a:latin typeface="Cambria Math" panose="02040503050406030204" pitchFamily="18" charset="0"/>
                  </a:rPr>
                  <a:t>的。</a:t>
                </a:r>
                <a:endParaRPr lang="en-US" altLang="zh-CN" b="0" dirty="0" smtClean="0">
                  <a:latin typeface="Cambria Math" panose="02040503050406030204" pitchFamily="18" charset="0"/>
                </a:endParaRPr>
              </a:p>
              <a:p>
                <a:r>
                  <a:rPr lang="zh-CN" altLang="en-US" dirty="0" smtClean="0">
                    <a:latin typeface="Cambria Math" panose="02040503050406030204" pitchFamily="18" charset="0"/>
                  </a:rPr>
                  <a:t>另外积分也可以直接用来在计算几何中求面积（这时候常用辛普森积分，因为积分的一般都是乱七八糟的函数）。</a:t>
                </a:r>
                <a:endParaRPr lang="en-US" altLang="zh-CN" dirty="0" smtClean="0">
                  <a:latin typeface="Cambria Math" panose="020405030504060302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5214" y="1752599"/>
                <a:ext cx="10058400" cy="4695093"/>
              </a:xfrm>
              <a:blipFill>
                <a:blip r:embed="rId2"/>
                <a:stretch>
                  <a:fillRect l="-848" t="-908" r="-31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6993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高维积分</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一维积分算的是面积，高维算的是体积</a:t>
                </a:r>
                <a:endParaRPr lang="en-US" altLang="zh-CN" dirty="0" smtClean="0"/>
              </a:p>
              <a:p>
                <a:r>
                  <a:rPr lang="zh-CN" altLang="en-US" b="0" dirty="0" smtClean="0"/>
                  <a:t>试试看：</a:t>
                </a:r>
                <a14:m>
                  <m:oMath xmlns:m="http://schemas.openxmlformats.org/officeDocument/2006/math">
                    <m:nary>
                      <m:naryPr>
                        <m:ctrlPr>
                          <a:rPr lang="en-US" altLang="zh-CN" b="0" i="1" smtClean="0">
                            <a:latin typeface="Cambria Math"/>
                          </a:rPr>
                        </m:ctrlPr>
                      </m:naryPr>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2</m:t>
                        </m:r>
                      </m:sup>
                      <m:e>
                        <m:nary>
                          <m:naryPr>
                            <m:ctrlPr>
                              <a:rPr lang="en-US" altLang="zh-CN" b="0" i="1" smtClean="0">
                                <a:latin typeface="Cambria Math"/>
                              </a:rPr>
                            </m:ctrlPr>
                          </m:naryPr>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1</m:t>
                            </m:r>
                          </m:sup>
                          <m:e>
                            <m:sSup>
                              <m:sSupPr>
                                <m:ctrlPr>
                                  <a:rPr lang="en-US" altLang="zh-CN" b="0" i="1" smtClean="0">
                                    <a:latin typeface="Cambria Math"/>
                                  </a:rPr>
                                </m:ctrlPr>
                              </m:sSupPr>
                              <m:e>
                                <m:d>
                                  <m:dPr>
                                    <m:ctrlPr>
                                      <a:rPr lang="en-US" altLang="zh-CN" b="0" i="1" smtClean="0">
                                        <a:latin typeface="Cambria Math"/>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𝑑𝑦</m:t>
                            </m:r>
                          </m:e>
                        </m:nary>
                        <m:r>
                          <a:rPr lang="en-US" altLang="zh-CN" b="0" i="1" smtClean="0">
                            <a:latin typeface="Cambria Math" panose="02040503050406030204" pitchFamily="18" charset="0"/>
                          </a:rPr>
                          <m:t>𝑑𝑥</m:t>
                        </m:r>
                      </m:e>
                    </m:nary>
                  </m:oMath>
                </a14:m>
                <a:endParaRPr lang="en-US" altLang="zh-CN" b="0" dirty="0" smtClean="0"/>
              </a:p>
              <a:p>
                <a:r>
                  <a:rPr lang="zh-CN" altLang="en-US" dirty="0" smtClean="0"/>
                  <a:t>辛普森积分同样可以扩展到高维。</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48" t="-1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97332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积分、概率与期望</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我们有一个在 </a:t>
                </a:r>
                <a14:m>
                  <m:oMath xmlns:m="http://schemas.openxmlformats.org/officeDocument/2006/math">
                    <m:r>
                      <a:rPr lang="en-US" altLang="zh-CN" b="0" i="1" smtClean="0">
                        <a:latin typeface="Cambria Math" panose="02040503050406030204" pitchFamily="18" charset="0"/>
                      </a:rPr>
                      <m:t>[0,2]</m:t>
                    </m:r>
                  </m:oMath>
                </a14:m>
                <a:r>
                  <a:rPr lang="zh-CN" altLang="en-US" dirty="0" smtClean="0"/>
                  <a:t> 中均匀随机的实数 </a:t>
                </a:r>
                <a14:m>
                  <m:oMath xmlns:m="http://schemas.openxmlformats.org/officeDocument/2006/math">
                    <m:r>
                      <a:rPr lang="en-US" altLang="zh-CN" b="0" i="1" smtClean="0">
                        <a:latin typeface="Cambria Math" panose="02040503050406030204" pitchFamily="18" charset="0"/>
                      </a:rPr>
                      <m:t>𝑥</m:t>
                    </m:r>
                    <m:r>
                      <a:rPr lang="zh-CN" altLang="en-US" i="1">
                        <a:latin typeface="Cambria Math" panose="02040503050406030204" pitchFamily="18" charset="0"/>
                      </a:rPr>
                      <m:t>，</m:t>
                    </m:r>
                  </m:oMath>
                </a14:m>
                <a:r>
                  <a:rPr lang="zh-CN" altLang="en-US" dirty="0" smtClean="0"/>
                  <a:t>求 </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smtClean="0"/>
                  <a:t> 的期望？</a:t>
                </a:r>
                <a:r>
                  <a:rPr lang="en-US" altLang="zh-CN" dirty="0" smtClean="0"/>
                  <a:t/>
                </a:r>
                <a:br>
                  <a:rPr lang="en-US" altLang="zh-CN" dirty="0" smtClean="0"/>
                </a:br>
                <a:endParaRPr lang="en-US" altLang="zh-CN" dirty="0" smtClean="0"/>
              </a:p>
              <a:p>
                <a:pPr marL="0" indent="0">
                  <a:buNone/>
                </a:pPr>
                <a14:m>
                  <m:oMathPara xmlns:m="http://schemas.openxmlformats.org/officeDocument/2006/math">
                    <m:oMathParaPr>
                      <m:jc m:val="centerGroup"/>
                    </m:oMathParaPr>
                    <m:oMath xmlns:m="http://schemas.openxmlformats.org/officeDocument/2006/math">
                      <m:f>
                        <m:fPr>
                          <m:ctrlPr>
                            <a:rPr lang="en-US" altLang="zh-CN" b="0" i="1" smtClean="0">
                              <a:latin typeface="Cambria Math"/>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nary>
                        <m:naryPr>
                          <m:ctrlPr>
                            <a:rPr lang="en-US" altLang="zh-CN" b="0" i="1" smtClean="0">
                              <a:latin typeface="Cambria Math"/>
                            </a:rPr>
                          </m:ctrlPr>
                        </m:naryPr>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2</m:t>
                          </m:r>
                        </m:sup>
                        <m:e>
                          <m:r>
                            <a:rPr lang="en-US" altLang="zh-CN" b="0" i="1" smtClean="0">
                              <a:latin typeface="Cambria Math" panose="02040503050406030204" pitchFamily="18" charset="0"/>
                            </a:rPr>
                            <m:t>𝑓</m:t>
                          </m:r>
                          <m:d>
                            <m:dPr>
                              <m:ctrlPr>
                                <a:rPr lang="en-US" altLang="zh-CN" b="0" i="1" smtClean="0">
                                  <a:latin typeface="Cambria Math"/>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𝑑𝑥</m:t>
                          </m:r>
                        </m:e>
                      </m:nary>
                    </m:oMath>
                  </m:oMathPara>
                </a14:m>
                <a:endParaRPr lang="en-US" altLang="zh-CN" dirty="0"/>
              </a:p>
              <a:p>
                <a:r>
                  <a:rPr lang="zh-CN" altLang="en-US" dirty="0"/>
                  <a:t>类似</a:t>
                </a:r>
                <a:r>
                  <a:rPr lang="zh-CN" altLang="en-US" dirty="0" smtClean="0"/>
                  <a:t>地如果有多个随机变量可以把这个扩展到高维。</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48" t="-1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9313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积分、概率与期望</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5213" y="1752600"/>
                <a:ext cx="10634417" cy="4229100"/>
              </a:xfrm>
            </p:spPr>
            <p:txBody>
              <a:bodyPr/>
              <a:lstStyle/>
              <a:p>
                <a:r>
                  <a:rPr lang="zh-CN" altLang="en-US" dirty="0" smtClean="0"/>
                  <a:t>我们有一个在 </a:t>
                </a:r>
                <a14:m>
                  <m:oMath xmlns:m="http://schemas.openxmlformats.org/officeDocument/2006/math">
                    <m:r>
                      <a:rPr lang="en-US" altLang="zh-CN" b="0" i="1" smtClean="0">
                        <a:latin typeface="Cambria Math" panose="02040503050406030204" pitchFamily="18" charset="0"/>
                      </a:rPr>
                      <m:t>[0,2]</m:t>
                    </m:r>
                  </m:oMath>
                </a14:m>
                <a:r>
                  <a:rPr lang="zh-CN" altLang="en-US" dirty="0" smtClean="0"/>
                  <a:t> 中随机的实数 </a:t>
                </a:r>
                <a14:m>
                  <m:oMath xmlns:m="http://schemas.openxmlformats.org/officeDocument/2006/math">
                    <m:r>
                      <a:rPr lang="en-US" altLang="zh-CN" b="0" i="1" smtClean="0">
                        <a:latin typeface="Cambria Math" panose="02040503050406030204" pitchFamily="18" charset="0"/>
                      </a:rPr>
                      <m:t>𝑥</m:t>
                    </m:r>
                  </m:oMath>
                </a14:m>
                <a:r>
                  <a:rPr lang="zh-CN" altLang="en-US" dirty="0" smtClean="0"/>
                  <a:t>，</a:t>
                </a:r>
                <a14:m>
                  <m:oMath xmlns:m="http://schemas.openxmlformats.org/officeDocument/2006/math">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𝑢</m:t>
                    </m:r>
                  </m:oMath>
                </a14:m>
                <a:r>
                  <a:rPr lang="zh-CN" altLang="en-US" dirty="0" smtClean="0"/>
                  <a:t> 的概率为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a:rPr>
                        </m:ctrlPr>
                      </m:dPr>
                      <m:e>
                        <m:r>
                          <a:rPr lang="en-US" altLang="zh-CN" b="0" i="1" smtClean="0">
                            <a:latin typeface="Cambria Math" panose="02040503050406030204" pitchFamily="18" charset="0"/>
                          </a:rPr>
                          <m:t>𝑢</m:t>
                        </m:r>
                      </m:e>
                    </m:d>
                  </m:oMath>
                </a14:m>
                <a:r>
                  <a:rPr lang="zh-CN" altLang="en-US" dirty="0" smtClean="0"/>
                  <a:t>，求</a:t>
                </a:r>
                <a14:m>
                  <m:oMath xmlns:m="http://schemas.openxmlformats.org/officeDocument/2006/math">
                    <m:r>
                      <a:rPr lang="en-US" altLang="zh-CN" b="0" i="1" smtClean="0">
                        <a:latin typeface="Cambria Math" panose="02040503050406030204" pitchFamily="18" charset="0"/>
                      </a:rPr>
                      <m:t>𝑥</m:t>
                    </m:r>
                  </m:oMath>
                </a14:m>
                <a:r>
                  <a:rPr lang="zh-CN" altLang="en-US" dirty="0" smtClean="0"/>
                  <a:t>的期望。</a:t>
                </a:r>
                <a:endParaRPr lang="en-US" altLang="zh-CN" dirty="0" smtClean="0"/>
              </a:p>
              <a:p>
                <a:pPr marL="0" indent="0">
                  <a:buNone/>
                </a:pPr>
                <a14:m>
                  <m:oMathPara xmlns:m="http://schemas.openxmlformats.org/officeDocument/2006/math">
                    <m:oMathParaPr>
                      <m:jc m:val="centerGroup"/>
                    </m:oMathParaPr>
                    <m:oMath xmlns:m="http://schemas.openxmlformats.org/officeDocument/2006/math">
                      <m:nary>
                        <m:naryPr>
                          <m:ctrlPr>
                            <a:rPr lang="en-US" altLang="zh-CN" b="0" i="1" smtClean="0">
                              <a:latin typeface="Cambria Math"/>
                            </a:rPr>
                          </m:ctrlPr>
                        </m:naryPr>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2</m:t>
                          </m:r>
                        </m:sup>
                        <m:e>
                          <m:r>
                            <a:rPr lang="en-US" altLang="zh-CN" b="0" i="1" smtClean="0">
                              <a:latin typeface="Cambria Math" panose="02040503050406030204" pitchFamily="18" charset="0"/>
                            </a:rPr>
                            <m:t>𝑝</m:t>
                          </m:r>
                          <m:d>
                            <m:dPr>
                              <m:ctrlPr>
                                <a:rPr lang="en-US" altLang="zh-CN" b="0" i="1" smtClean="0">
                                  <a:latin typeface="Cambria Math"/>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𝑑𝑢</m:t>
                          </m:r>
                        </m:e>
                      </m:nary>
                    </m:oMath>
                  </m:oMathPara>
                </a14:m>
                <a:endParaRPr lang="en-US" altLang="zh-CN" dirty="0" smtClean="0"/>
              </a:p>
              <a:p>
                <a:r>
                  <a:rPr lang="zh-CN" altLang="en-US" dirty="0" smtClean="0"/>
                  <a:t>可以这么理解这个积分，假设例如</a:t>
                </a:r>
                <a:r>
                  <a:rPr lang="en-US" altLang="zh-CN" dirty="0" smtClean="0"/>
                  <a:t>x=1.5</a:t>
                </a:r>
                <a:r>
                  <a:rPr lang="zh-CN" altLang="en-US" dirty="0" smtClean="0"/>
                  <a:t>的概率为</a:t>
                </a:r>
                <a:r>
                  <a:rPr lang="en-US" altLang="zh-CN" dirty="0" smtClean="0"/>
                  <a:t>1/10</a:t>
                </a:r>
                <a:r>
                  <a:rPr lang="zh-CN" altLang="en-US" dirty="0" smtClean="0"/>
                  <a:t>，那么它就会对</a:t>
                </a:r>
                <a:r>
                  <a:rPr lang="en-US" altLang="zh-CN" dirty="0" smtClean="0"/>
                  <a:t>&lt;=1.5</a:t>
                </a:r>
                <a:r>
                  <a:rPr lang="zh-CN" altLang="en-US" dirty="0" smtClean="0"/>
                  <a:t>的</a:t>
                </a:r>
                <a:r>
                  <a:rPr lang="en-US" altLang="zh-CN" dirty="0" smtClean="0"/>
                  <a:t>u</a:t>
                </a:r>
                <a:r>
                  <a:rPr lang="zh-CN" altLang="en-US" dirty="0" smtClean="0"/>
                  <a:t>贡献</a:t>
                </a:r>
                <a:r>
                  <a:rPr lang="en-US" altLang="zh-CN" dirty="0" smtClean="0"/>
                  <a:t>1/10</a:t>
                </a:r>
                <a:r>
                  <a:rPr lang="zh-CN" altLang="en-US" dirty="0" smtClean="0"/>
                  <a:t>的</a:t>
                </a:r>
                <a:r>
                  <a:rPr lang="en-US" altLang="zh-CN" dirty="0" smtClean="0"/>
                  <a:t>p</a:t>
                </a:r>
                <a:r>
                  <a:rPr lang="zh-CN" altLang="en-US" dirty="0" smtClean="0"/>
                  <a:t>，积完恰好是</a:t>
                </a:r>
                <a:r>
                  <a:rPr lang="en-US" altLang="zh-CN" dirty="0" smtClean="0"/>
                  <a:t>1.5/10</a:t>
                </a:r>
                <a:r>
                  <a:rPr lang="zh-CN" altLang="en-US" dirty="0" smtClean="0"/>
                  <a:t>。这个推理也可以拓展到连续的情形。</a:t>
                </a:r>
                <a:endParaRPr lang="en-US" altLang="zh-CN" dirty="0" smtClean="0"/>
              </a:p>
              <a:p>
                <a:r>
                  <a:rPr lang="zh-CN" altLang="en-US" b="0" dirty="0" smtClean="0"/>
                  <a:t>即对于非负随机变量</a:t>
                </a:r>
                <a14:m>
                  <m:oMath xmlns:m="http://schemas.openxmlformats.org/officeDocument/2006/math">
                    <m:r>
                      <a:rPr lang="en-US" altLang="zh-CN" b="0" i="1" smtClean="0">
                        <a:latin typeface="Cambria Math" panose="02040503050406030204" pitchFamily="18" charset="0"/>
                      </a:rPr>
                      <m:t>𝑥</m:t>
                    </m:r>
                    <m:r>
                      <a:rPr lang="zh-CN" altLang="en-US" i="1">
                        <a:latin typeface="Cambria Math" panose="02040503050406030204" pitchFamily="18" charset="0"/>
                      </a:rPr>
                      <m:t>，</m:t>
                    </m:r>
                    <m:r>
                      <a:rPr lang="en-US" altLang="zh-CN" b="0" i="1" smtClean="0">
                        <a:latin typeface="Cambria Math" panose="02040503050406030204" pitchFamily="18" charset="0"/>
                      </a:rPr>
                      <m:t>𝐸</m:t>
                    </m:r>
                    <m:d>
                      <m:dPr>
                        <m:begChr m:val="["/>
                        <m:endChr m:val="]"/>
                        <m:ctrlPr>
                          <a:rPr lang="en-US" altLang="zh-CN" b="0" i="1" smtClean="0">
                            <a:latin typeface="Cambria Math"/>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trlPr>
                          <a:rPr lang="en-US" altLang="zh-CN" b="0" i="1" smtClean="0">
                            <a:latin typeface="Cambria Math"/>
                          </a:rPr>
                        </m:ctrlPr>
                      </m:naryPr>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e>
                        <m:func>
                          <m:funcPr>
                            <m:ctrlPr>
                              <a:rPr lang="en-US" altLang="zh-CN" b="0" i="1" smtClean="0">
                                <a:latin typeface="Cambria Math"/>
                              </a:rPr>
                            </m:ctrlPr>
                          </m:funcPr>
                          <m:fName>
                            <m:r>
                              <m:rPr>
                                <m:sty m:val="p"/>
                              </m:rPr>
                              <a:rPr lang="en-US" altLang="zh-CN" b="0" i="0" smtClean="0">
                                <a:latin typeface="Cambria Math" panose="02040503050406030204" pitchFamily="18" charset="0"/>
                              </a:rPr>
                              <m:t>Pr</m:t>
                            </m:r>
                          </m:fName>
                          <m:e>
                            <m:d>
                              <m:dPr>
                                <m:begChr m:val="["/>
                                <m:endChr m:val="]"/>
                                <m:ctrlPr>
                                  <a:rPr lang="en-US" altLang="zh-CN" b="0" i="1" smtClean="0">
                                    <a:latin typeface="Cambria Math"/>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e>
                            </m:d>
                          </m:e>
                        </m:func>
                        <m:r>
                          <a:rPr lang="en-US" altLang="zh-CN" b="0" i="1" smtClean="0">
                            <a:latin typeface="Cambria Math" panose="02040503050406030204" pitchFamily="18" charset="0"/>
                          </a:rPr>
                          <m:t>𝑑𝑢</m:t>
                        </m:r>
                      </m:e>
                    </m:nary>
                  </m:oMath>
                </a14:m>
                <a:r>
                  <a:rPr lang="zh-CN" altLang="en-US" dirty="0" smtClean="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5213" y="1752600"/>
                <a:ext cx="10634417" cy="4229100"/>
              </a:xfrm>
              <a:blipFill>
                <a:blip r:embed="rId2"/>
                <a:stretch>
                  <a:fillRect l="-803" t="-1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0756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例题</a:t>
            </a:r>
            <a:endParaRPr lang="zh-CN" altLang="en-US" dirty="0"/>
          </a:p>
        </p:txBody>
      </p:sp>
      <p:sp>
        <p:nvSpPr>
          <p:cNvPr id="3" name="内容占位符 2"/>
          <p:cNvSpPr>
            <a:spLocks noGrp="1"/>
          </p:cNvSpPr>
          <p:nvPr>
            <p:ph idx="1"/>
          </p:nvPr>
        </p:nvSpPr>
        <p:spPr/>
        <p:txBody>
          <a:bodyPr/>
          <a:lstStyle/>
          <a:p>
            <a:r>
              <a:rPr lang="zh-CN" altLang="en-US" dirty="0" smtClean="0"/>
              <a:t>平面上有</a:t>
            </a:r>
            <a:r>
              <a:rPr lang="en-US" altLang="zh-CN" dirty="0" smtClean="0"/>
              <a:t>n</a:t>
            </a:r>
            <a:r>
              <a:rPr lang="zh-CN" altLang="en-US" dirty="0" smtClean="0"/>
              <a:t>个圆，求并集面积（即在任意一个圆内的点组成图形的面积），保留三位小数。</a:t>
            </a:r>
            <a:endParaRPr lang="en-US" altLang="zh-CN" dirty="0" smtClean="0"/>
          </a:p>
          <a:p>
            <a:r>
              <a:rPr lang="en-US" altLang="zh-CN" dirty="0" smtClean="0"/>
              <a:t>n&lt;=1000</a:t>
            </a:r>
            <a:r>
              <a:rPr lang="zh-CN" altLang="en-US" dirty="0" smtClean="0"/>
              <a:t>，坐标范围</a:t>
            </a:r>
            <a:r>
              <a:rPr lang="en-US" altLang="zh-CN" dirty="0" smtClean="0"/>
              <a:t>1000</a:t>
            </a:r>
            <a:r>
              <a:rPr lang="zh-CN" altLang="en-US" dirty="0" smtClean="0"/>
              <a:t>，数据不是很强</a:t>
            </a:r>
            <a:endParaRPr lang="en-US" altLang="zh-CN" dirty="0" smtClean="0"/>
          </a:p>
          <a:p>
            <a:r>
              <a:rPr lang="en-US" altLang="zh-CN" sz="1800" dirty="0" smtClean="0"/>
              <a:t>Source</a:t>
            </a:r>
            <a:r>
              <a:rPr lang="zh-CN" altLang="en-US" sz="1800" dirty="0" smtClean="0"/>
              <a:t>：</a:t>
            </a:r>
            <a:r>
              <a:rPr lang="en-US" altLang="zh-CN" sz="1800" dirty="0" smtClean="0"/>
              <a:t>bzoj2178</a:t>
            </a:r>
          </a:p>
        </p:txBody>
      </p:sp>
    </p:spTree>
    <p:extLst>
      <p:ext uri="{BB962C8B-B14F-4D97-AF65-F5344CB8AC3E}">
        <p14:creationId xmlns:p14="http://schemas.microsoft.com/office/powerpoint/2010/main" val="1640718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例题</a:t>
            </a:r>
            <a:endParaRPr lang="zh-CN" altLang="en-US" dirty="0"/>
          </a:p>
        </p:txBody>
      </p:sp>
      <p:sp>
        <p:nvSpPr>
          <p:cNvPr id="3" name="内容占位符 2"/>
          <p:cNvSpPr>
            <a:spLocks noGrp="1"/>
          </p:cNvSpPr>
          <p:nvPr>
            <p:ph idx="1"/>
          </p:nvPr>
        </p:nvSpPr>
        <p:spPr/>
        <p:txBody>
          <a:bodyPr/>
          <a:lstStyle/>
          <a:p>
            <a:r>
              <a:rPr lang="zh-CN" altLang="en-US" dirty="0" smtClean="0"/>
              <a:t>对于每个</a:t>
            </a:r>
            <a:r>
              <a:rPr lang="en-US" altLang="zh-CN" dirty="0" smtClean="0"/>
              <a:t>x</a:t>
            </a:r>
            <a:r>
              <a:rPr lang="zh-CN" altLang="en-US" dirty="0" smtClean="0"/>
              <a:t>我们可以算出来并在</a:t>
            </a:r>
            <a:r>
              <a:rPr lang="en-US" altLang="zh-CN" dirty="0" smtClean="0"/>
              <a:t>y</a:t>
            </a:r>
            <a:r>
              <a:rPr lang="zh-CN" altLang="en-US" dirty="0"/>
              <a:t>上</a:t>
            </a:r>
            <a:r>
              <a:rPr lang="zh-CN" altLang="en-US" dirty="0" smtClean="0"/>
              <a:t>的长度，我们就</a:t>
            </a:r>
            <a:r>
              <a:rPr lang="en-US" altLang="zh-CN" dirty="0" smtClean="0"/>
              <a:t/>
            </a:r>
            <a:br>
              <a:rPr lang="en-US" altLang="zh-CN" dirty="0" smtClean="0"/>
            </a:br>
            <a:r>
              <a:rPr lang="zh-CN" altLang="en-US" dirty="0" smtClean="0"/>
              <a:t>是要把这个函数积分。</a:t>
            </a:r>
            <a:endParaRPr lang="en-US" altLang="zh-CN" sz="1800" dirty="0"/>
          </a:p>
          <a:p>
            <a:r>
              <a:rPr lang="zh-CN" altLang="en-US" dirty="0" smtClean="0"/>
              <a:t>我们可以选择直接将这个函数自适应辛普森积分，但是</a:t>
            </a:r>
            <a:r>
              <a:rPr lang="en-US" altLang="zh-CN" dirty="0" smtClean="0"/>
              <a:t/>
            </a:r>
            <a:br>
              <a:rPr lang="en-US" altLang="zh-CN" dirty="0" smtClean="0"/>
            </a:br>
            <a:r>
              <a:rPr lang="zh-CN" altLang="en-US" dirty="0" smtClean="0"/>
              <a:t>自适应辛普森的积分函数最好是比较连续、光滑的，</a:t>
            </a:r>
            <a:r>
              <a:rPr lang="en-US" altLang="zh-CN" dirty="0" smtClean="0"/>
              <a:t/>
            </a:r>
            <a:br>
              <a:rPr lang="en-US" altLang="zh-CN" dirty="0" smtClean="0"/>
            </a:br>
            <a:r>
              <a:rPr lang="zh-CN" altLang="en-US" dirty="0" smtClean="0"/>
              <a:t>而我们这个函数很多位置是</a:t>
            </a:r>
            <a:r>
              <a:rPr lang="en-US" altLang="zh-CN" dirty="0" smtClean="0"/>
              <a:t>0</a:t>
            </a:r>
            <a:r>
              <a:rPr lang="zh-CN" altLang="en-US" dirty="0" smtClean="0"/>
              <a:t>，于是我们可以算出非</a:t>
            </a:r>
            <a:r>
              <a:rPr lang="en-US" altLang="zh-CN" dirty="0" smtClean="0"/>
              <a:t>0</a:t>
            </a:r>
            <a:r>
              <a:rPr lang="zh-CN" altLang="en-US" dirty="0" smtClean="0"/>
              <a:t>的</a:t>
            </a:r>
            <a:r>
              <a:rPr lang="en-US" altLang="zh-CN" dirty="0" smtClean="0"/>
              <a:t/>
            </a:r>
            <a:br>
              <a:rPr lang="en-US" altLang="zh-CN" dirty="0" smtClean="0"/>
            </a:br>
            <a:r>
              <a:rPr lang="zh-CN" altLang="en-US" dirty="0" smtClean="0"/>
              <a:t>区间，将这些区间分别进行辛普森积分。</a:t>
            </a:r>
            <a:endParaRPr lang="en-US" altLang="zh-CN" dirty="0" smtClean="0"/>
          </a:p>
          <a:p>
            <a:r>
              <a:rPr lang="zh-CN" altLang="en-US" dirty="0" smtClean="0"/>
              <a:t>当然对于较强的数据这个做法并不一定能得出正确答案。更靠谱的做法是格林积分。</a:t>
            </a:r>
            <a:endParaRPr lang="en-US" altLang="zh-CN" dirty="0" smtClean="0"/>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8470564" y="457200"/>
            <a:ext cx="3391356" cy="3918438"/>
          </a:xfrm>
          <a:prstGeom prst="rect">
            <a:avLst/>
          </a:prstGeom>
        </p:spPr>
      </p:pic>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3471120" y="4777738"/>
            <a:ext cx="6445513" cy="1728569"/>
          </a:xfrm>
          <a:prstGeom prst="rect">
            <a:avLst/>
          </a:prstGeom>
        </p:spPr>
      </p:pic>
    </p:spTree>
    <p:extLst>
      <p:ext uri="{BB962C8B-B14F-4D97-AF65-F5344CB8AC3E}">
        <p14:creationId xmlns:p14="http://schemas.microsoft.com/office/powerpoint/2010/main" val="3444525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例题</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设</a:t>
                </a:r>
                <a:r>
                  <a:rPr lang="en-US" altLang="zh-CN" dirty="0" smtClean="0"/>
                  <a:t>g(n)</a:t>
                </a:r>
                <a:r>
                  <a:rPr lang="zh-CN" altLang="en-US" dirty="0" smtClean="0"/>
                  <a:t>为</a:t>
                </a:r>
                <a:r>
                  <a:rPr lang="en-US" altLang="zh-CN" dirty="0" smtClean="0"/>
                  <a:t>n</a:t>
                </a:r>
                <a:r>
                  <a:rPr lang="zh-CN" altLang="en-US" dirty="0" smtClean="0"/>
                  <a:t>能表示成几种不同的完全</a:t>
                </a:r>
                <a:r>
                  <a:rPr lang="en-US" altLang="zh-CN" dirty="0" smtClean="0"/>
                  <a:t>k</a:t>
                </a:r>
                <a:r>
                  <a:rPr lang="zh-CN" altLang="en-US" dirty="0" smtClean="0"/>
                  <a:t>平方数（</a:t>
                </a:r>
                <a:r>
                  <a:rPr lang="en-US" altLang="zh-CN" dirty="0" smtClean="0"/>
                  <a:t>k&gt;1</a:t>
                </a:r>
                <a:r>
                  <a:rPr lang="zh-CN" altLang="en-US" dirty="0" smtClean="0"/>
                  <a:t>），求</a:t>
                </a:r>
                <a:r>
                  <a:rPr lang="en-US" altLang="zh-CN" dirty="0" smtClean="0"/>
                  <a:t/>
                </a:r>
                <a:br>
                  <a:rPr lang="en-US" altLang="zh-CN" dirty="0" smtClean="0"/>
                </a:br>
                <a14:m>
                  <m:oMath xmlns:m="http://schemas.openxmlformats.org/officeDocument/2006/math">
                    <m:nary>
                      <m:naryPr>
                        <m:chr m:val="∑"/>
                        <m:ctrlPr>
                          <a:rPr lang="en-US" altLang="zh-CN" b="0" i="1" smtClean="0">
                            <a:latin typeface="Cambria Math"/>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𝑛</m:t>
                        </m:r>
                      </m:sup>
                      <m:e>
                        <m:f>
                          <m:fPr>
                            <m:ctrlPr>
                              <a:rPr lang="en-US" altLang="zh-CN" b="0" i="1" smtClean="0">
                                <a:latin typeface="Cambria Math"/>
                              </a:rPr>
                            </m:ctrlPr>
                          </m:fPr>
                          <m:num>
                            <m:r>
                              <a:rPr lang="en-US" altLang="zh-CN" b="0" i="1" smtClean="0">
                                <a:latin typeface="Cambria Math" panose="02040503050406030204" pitchFamily="18" charset="0"/>
                              </a:rPr>
                              <m:t>𝑔</m:t>
                            </m:r>
                            <m:d>
                              <m:dPr>
                                <m:ctrlPr>
                                  <a:rPr lang="en-US" altLang="zh-CN" b="0" i="1" smtClean="0">
                                    <a:latin typeface="Cambria Math"/>
                                  </a:rPr>
                                </m:ctrlPr>
                              </m:dPr>
                              <m:e>
                                <m:r>
                                  <a:rPr lang="en-US" altLang="zh-CN" b="0" i="1" smtClean="0">
                                    <a:latin typeface="Cambria Math" panose="02040503050406030204" pitchFamily="18" charset="0"/>
                                  </a:rPr>
                                  <m:t>𝑖</m:t>
                                </m:r>
                              </m:e>
                            </m:d>
                          </m:num>
                          <m:den>
                            <m:r>
                              <a:rPr lang="en-US" altLang="zh-CN" b="0" i="1" smtClean="0">
                                <a:latin typeface="Cambria Math" panose="02040503050406030204" pitchFamily="18" charset="0"/>
                              </a:rPr>
                              <m:t>𝑖</m:t>
                            </m:r>
                          </m:den>
                        </m:f>
                      </m:e>
                    </m:nary>
                  </m:oMath>
                </a14:m>
                <a:r>
                  <a:rPr lang="en-US" altLang="zh-CN" dirty="0" smtClean="0"/>
                  <a:t/>
                </a:r>
                <a:br>
                  <a:rPr lang="en-US" altLang="zh-CN" dirty="0" smtClean="0"/>
                </a:br>
                <a:r>
                  <a:rPr lang="zh-CN" altLang="en-US" dirty="0" smtClean="0"/>
                  <a:t>保留</a:t>
                </a:r>
                <a:r>
                  <a:rPr lang="en-US" altLang="zh-CN" dirty="0" smtClean="0"/>
                  <a:t>14</a:t>
                </a:r>
                <a:r>
                  <a:rPr lang="zh-CN" altLang="en-US" dirty="0" smtClean="0"/>
                  <a:t>位小数。</a:t>
                </a:r>
                <a:endParaRPr lang="en-US" altLang="zh-CN" dirty="0" smtClean="0"/>
              </a:p>
              <a:p>
                <a:r>
                  <a:rPr lang="zh-CN" altLang="en-US" dirty="0" smtClean="0"/>
                  <a:t>例如，</a:t>
                </a:r>
                <a14:m>
                  <m:oMath xmlns:m="http://schemas.openxmlformats.org/officeDocument/2006/math">
                    <m:r>
                      <a:rPr lang="en-US" altLang="zh-CN" b="0" i="1" smtClean="0">
                        <a:latin typeface="Cambria Math" panose="02040503050406030204" pitchFamily="18" charset="0"/>
                      </a:rPr>
                      <m:t>64=</m:t>
                    </m:r>
                    <m:sSup>
                      <m:sSupPr>
                        <m:ctrlPr>
                          <a:rPr lang="en-US" altLang="zh-CN" b="0" i="1" smtClean="0">
                            <a:latin typeface="Cambria Math"/>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6</m:t>
                        </m:r>
                      </m:sup>
                    </m:sSup>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4</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8</m:t>
                        </m:r>
                      </m:e>
                      <m:sup>
                        <m:r>
                          <a:rPr lang="en-US" altLang="zh-CN" b="0" i="1" smtClean="0">
                            <a:latin typeface="Cambria Math" panose="02040503050406030204" pitchFamily="18" charset="0"/>
                          </a:rPr>
                          <m:t>2</m:t>
                        </m:r>
                      </m:sup>
                    </m:sSup>
                  </m:oMath>
                </a14:m>
                <a:r>
                  <a:rPr lang="zh-CN" altLang="en-US" dirty="0" smtClean="0"/>
                  <a:t>，因此</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a:rPr>
                        </m:ctrlPr>
                      </m:dPr>
                      <m:e>
                        <m:r>
                          <a:rPr lang="en-US" altLang="zh-CN" b="0" i="1" smtClean="0">
                            <a:latin typeface="Cambria Math" panose="02040503050406030204" pitchFamily="18" charset="0"/>
                          </a:rPr>
                          <m:t>64</m:t>
                        </m:r>
                      </m:e>
                    </m:d>
                    <m:r>
                      <a:rPr lang="en-US" altLang="zh-CN" b="0" i="1" smtClean="0">
                        <a:latin typeface="Cambria Math" panose="02040503050406030204" pitchFamily="18" charset="0"/>
                      </a:rPr>
                      <m:t>=3</m:t>
                    </m:r>
                  </m:oMath>
                </a14:m>
                <a:r>
                  <a:rPr lang="zh-CN" altLang="en-US" dirty="0" smtClean="0"/>
                  <a:t>。</a:t>
                </a:r>
                <a:endParaRPr lang="en-US" altLang="zh-CN" dirty="0" smtClean="0"/>
              </a:p>
              <a:p>
                <a14:m>
                  <m:oMath xmlns:m="http://schemas.openxmlformats.org/officeDocument/2006/math">
                    <m:r>
                      <a:rPr lang="en-US" altLang="zh-CN" b="0" i="1" smtClean="0">
                        <a:latin typeface="Cambria Math" panose="02040503050406030204" pitchFamily="18" charset="0"/>
                      </a:rPr>
                      <m:t>𝑇</m:t>
                    </m:r>
                    <m:r>
                      <a:rPr lang="en-US" altLang="zh-CN" b="0" i="1" smtClean="0">
                        <a:latin typeface="Cambria Math" panose="02040503050406030204" pitchFamily="18" charset="0"/>
                      </a:rPr>
                      <m:t>≤50000</m:t>
                    </m:r>
                  </m:oMath>
                </a14:m>
                <a:r>
                  <a:rPr lang="zh-CN" altLang="en-US" dirty="0" smtClean="0"/>
                  <a:t> 组数据，</a:t>
                </a:r>
                <a14:m>
                  <m:oMath xmlns:m="http://schemas.openxmlformats.org/officeDocument/2006/math">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sSup>
                      <m:sSupPr>
                        <m:ctrlPr>
                          <a:rPr lang="en-US" altLang="zh-CN" b="0" i="1" dirty="0" smtClean="0">
                            <a:latin typeface="Cambria Math"/>
                          </a:rPr>
                        </m:ctrlPr>
                      </m:sSupPr>
                      <m:e>
                        <m:r>
                          <a:rPr lang="en-US" altLang="zh-CN" b="0" i="1" dirty="0" smtClean="0">
                            <a:latin typeface="Cambria Math" panose="02040503050406030204" pitchFamily="18" charset="0"/>
                          </a:rPr>
                          <m:t>10</m:t>
                        </m:r>
                      </m:e>
                      <m:sup>
                        <m:r>
                          <a:rPr lang="en-US" altLang="zh-CN" b="0" i="1" dirty="0" smtClean="0">
                            <a:latin typeface="Cambria Math" panose="02040503050406030204" pitchFamily="18" charset="0"/>
                          </a:rPr>
                          <m:t>18</m:t>
                        </m:r>
                      </m:sup>
                    </m:sSup>
                  </m:oMath>
                </a14:m>
                <a:endParaRPr lang="en-US" altLang="zh-CN" dirty="0" smtClean="0"/>
              </a:p>
              <a:p>
                <a:r>
                  <a:rPr lang="en-US" altLang="zh-CN" sz="1800" dirty="0" smtClean="0"/>
                  <a:t>Source</a:t>
                </a:r>
                <a:r>
                  <a:rPr lang="zh-CN" altLang="en-US" sz="1800" dirty="0" smtClean="0"/>
                  <a:t>：原创，</a:t>
                </a:r>
                <a:r>
                  <a:rPr lang="en-US" altLang="zh-CN" sz="1800" dirty="0" smtClean="0"/>
                  <a:t>luogu3766</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48" t="-1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8274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例题</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对于每个</a:t>
                </a:r>
                <a:r>
                  <a:rPr lang="en-US" altLang="zh-CN" dirty="0" smtClean="0"/>
                  <a:t>k&gt;1</a:t>
                </a:r>
                <a:r>
                  <a:rPr lang="zh-CN" altLang="en-US" dirty="0" smtClean="0"/>
                  <a:t>，如果</a:t>
                </a:r>
                <a:r>
                  <a:rPr lang="en-US" altLang="zh-CN" dirty="0" err="1" smtClean="0"/>
                  <a:t>i</a:t>
                </a:r>
                <a:r>
                  <a:rPr lang="zh-CN" altLang="en-US" dirty="0" smtClean="0"/>
                  <a:t>是</a:t>
                </a:r>
                <a:r>
                  <a:rPr lang="en-US" altLang="zh-CN" dirty="0" smtClean="0"/>
                  <a:t>k</a:t>
                </a:r>
                <a:r>
                  <a:rPr lang="zh-CN" altLang="en-US" dirty="0" smtClean="0"/>
                  <a:t>平方数，会对答案贡献</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𝑖</m:t>
                    </m:r>
                  </m:oMath>
                </a14:m>
                <a:r>
                  <a:rPr lang="zh-CN" altLang="en-US" dirty="0" smtClean="0"/>
                  <a:t>，因此答案实际上是</a:t>
                </a:r>
                <a:r>
                  <a:rPr lang="en-US" altLang="zh-CN" dirty="0"/>
                  <a:t/>
                </a:r>
                <a:br>
                  <a:rPr lang="en-US" altLang="zh-CN" dirty="0"/>
                </a:br>
                <a14:m>
                  <m:oMath xmlns:m="http://schemas.openxmlformats.org/officeDocument/2006/math">
                    <m:nary>
                      <m:naryPr>
                        <m:chr m:val="∑"/>
                        <m:supHide m:val="on"/>
                        <m:ctrlPr>
                          <a:rPr lang="en-US" altLang="zh-CN" b="0" i="1" smtClean="0">
                            <a:latin typeface="Cambria Math"/>
                          </a:rPr>
                        </m:ctrlPr>
                      </m:naryPr>
                      <m:sub>
                        <m:r>
                          <a:rPr lang="en-US" altLang="zh-CN" b="0" i="1" smtClean="0">
                            <a:latin typeface="Cambria Math" panose="02040503050406030204" pitchFamily="18" charset="0"/>
                          </a:rPr>
                          <m:t>𝑘</m:t>
                        </m:r>
                      </m:sub>
                      <m:sup/>
                      <m:e>
                        <m:nary>
                          <m:naryPr>
                            <m:chr m:val="∑"/>
                            <m:ctrlPr>
                              <a:rPr lang="en-US" altLang="zh-CN" i="1">
                                <a:latin typeface="Cambria Math"/>
                              </a:rPr>
                            </m:ctrlPr>
                          </m:naryPr>
                          <m:sub>
                            <m:r>
                              <a:rPr lang="en-US" altLang="zh-CN" i="1">
                                <a:latin typeface="Cambria Math" panose="02040503050406030204" pitchFamily="18" charset="0"/>
                              </a:rPr>
                              <m:t>𝑖</m:t>
                            </m:r>
                            <m:r>
                              <a:rPr lang="en-US" altLang="zh-CN" b="0" i="1" smtClean="0">
                                <a:latin typeface="Cambria Math" panose="02040503050406030204" pitchFamily="18" charset="0"/>
                              </a:rPr>
                              <m:t>=2</m:t>
                            </m:r>
                          </m:sub>
                          <m:sup>
                            <m:rad>
                              <m:radPr>
                                <m:ctrlPr>
                                  <a:rPr lang="en-US" altLang="zh-CN" i="1">
                                    <a:latin typeface="Cambria Math"/>
                                  </a:rPr>
                                </m:ctrlPr>
                              </m:radPr>
                              <m:deg>
                                <m:r>
                                  <m:rPr>
                                    <m:brk m:alnAt="7"/>
                                  </m:rPr>
                                  <a:rPr lang="en-US" altLang="zh-CN" i="1">
                                    <a:latin typeface="Cambria Math" panose="02040503050406030204" pitchFamily="18" charset="0"/>
                                  </a:rPr>
                                  <m:t>𝑘</m:t>
                                </m:r>
                              </m:deg>
                              <m:e>
                                <m:r>
                                  <a:rPr lang="en-US" altLang="zh-CN" i="1">
                                    <a:latin typeface="Cambria Math" panose="02040503050406030204" pitchFamily="18" charset="0"/>
                                  </a:rPr>
                                  <m:t>𝑛</m:t>
                                </m:r>
                              </m:e>
                            </m:rad>
                          </m:sup>
                          <m:e>
                            <m:f>
                              <m:fPr>
                                <m:ctrlPr>
                                  <a:rPr lang="en-US" altLang="zh-CN" b="0" i="1" smtClean="0">
                                    <a:latin typeface="Cambria Math"/>
                                  </a:rPr>
                                </m:ctrlPr>
                              </m:fPr>
                              <m:num>
                                <m:r>
                                  <a:rPr lang="en-US" altLang="zh-CN" b="0" i="1" smtClean="0">
                                    <a:latin typeface="Cambria Math" panose="02040503050406030204" pitchFamily="18" charset="0"/>
                                  </a:rPr>
                                  <m:t>1</m:t>
                                </m:r>
                              </m:num>
                              <m:den>
                                <m:sSup>
                                  <m:sSupPr>
                                    <m:ctrlPr>
                                      <a:rPr lang="en-US" altLang="zh-CN" b="0" i="1" smtClean="0">
                                        <a:latin typeface="Cambria Math"/>
                                      </a:rPr>
                                    </m:ctrlPr>
                                  </m:sSupPr>
                                  <m:e>
                                    <m:r>
                                      <a:rPr lang="en-US" altLang="zh-CN" b="0" i="1" smtClean="0">
                                        <a:latin typeface="Cambria Math" panose="02040503050406030204" pitchFamily="18" charset="0"/>
                                      </a:rPr>
                                      <m:t>𝑖</m:t>
                                    </m:r>
                                  </m:e>
                                  <m:sup>
                                    <m:r>
                                      <a:rPr lang="en-US" altLang="zh-CN" b="0" i="1" smtClean="0">
                                        <a:latin typeface="Cambria Math" panose="02040503050406030204" pitchFamily="18" charset="0"/>
                                      </a:rPr>
                                      <m:t>𝑘</m:t>
                                    </m:r>
                                  </m:sup>
                                </m:sSup>
                              </m:den>
                            </m:f>
                          </m:e>
                        </m:nary>
                      </m:e>
                    </m:nary>
                  </m:oMath>
                </a14:m>
                <a:endParaRPr lang="en-US" altLang="zh-CN" dirty="0" smtClean="0"/>
              </a:p>
              <a:p>
                <a:r>
                  <a:rPr lang="zh-CN" altLang="en-US" dirty="0" smtClean="0"/>
                  <a:t>对于</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≥3</m:t>
                    </m:r>
                  </m:oMath>
                </a14:m>
                <a:r>
                  <a:rPr lang="zh-CN" altLang="en-US" dirty="0" smtClean="0"/>
                  <a:t>，</a:t>
                </a:r>
                <a14:m>
                  <m:oMath xmlns:m="http://schemas.openxmlformats.org/officeDocument/2006/math">
                    <m:rad>
                      <m:radPr>
                        <m:ctrlPr>
                          <a:rPr lang="en-US" altLang="zh-CN" i="1">
                            <a:latin typeface="Cambria Math"/>
                          </a:rPr>
                        </m:ctrlPr>
                      </m:radPr>
                      <m:deg>
                        <m:r>
                          <m:rPr>
                            <m:brk m:alnAt="7"/>
                          </m:rPr>
                          <a:rPr lang="en-US" altLang="zh-CN" i="1">
                            <a:latin typeface="Cambria Math" panose="02040503050406030204" pitchFamily="18" charset="0"/>
                          </a:rPr>
                          <m:t>𝑘</m:t>
                        </m:r>
                      </m:deg>
                      <m:e>
                        <m:r>
                          <a:rPr lang="en-US" altLang="zh-CN" i="1">
                            <a:latin typeface="Cambria Math" panose="02040503050406030204" pitchFamily="18" charset="0"/>
                          </a:rPr>
                          <m:t>𝑛</m:t>
                        </m:r>
                      </m:e>
                    </m:rad>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6</m:t>
                        </m:r>
                      </m:sup>
                    </m:sSup>
                  </m:oMath>
                </a14:m>
                <a:r>
                  <a:rPr lang="zh-CN" altLang="en-US" dirty="0" smtClean="0"/>
                  <a:t>，这部分答案可以直接预处理每个</a:t>
                </a:r>
                <a:r>
                  <a:rPr lang="en-US" altLang="zh-CN" dirty="0" smtClean="0"/>
                  <a:t>k</a:t>
                </a:r>
                <a:r>
                  <a:rPr lang="zh-CN" altLang="en-US" dirty="0" smtClean="0"/>
                  <a:t>的前缀和。</a:t>
                </a:r>
                <a:endParaRPr lang="en-US" altLang="zh-CN" dirty="0" smtClean="0"/>
              </a:p>
              <a:p>
                <a:r>
                  <a:rPr lang="zh-CN" altLang="en-US" dirty="0" smtClean="0"/>
                  <a:t>对于</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=2</m:t>
                    </m:r>
                  </m:oMath>
                </a14:m>
                <a:r>
                  <a:rPr lang="zh-CN" altLang="en-US" dirty="0" smtClean="0"/>
                  <a:t>，</a:t>
                </a:r>
                <a14:m>
                  <m:oMath xmlns:m="http://schemas.openxmlformats.org/officeDocument/2006/math">
                    <m:rad>
                      <m:radPr>
                        <m:ctrlPr>
                          <a:rPr lang="en-US" altLang="zh-CN" i="1">
                            <a:latin typeface="Cambria Math"/>
                          </a:rPr>
                        </m:ctrlPr>
                      </m:radPr>
                      <m:deg>
                        <m:r>
                          <m:rPr>
                            <m:brk m:alnAt="7"/>
                          </m:rPr>
                          <a:rPr lang="en-US" altLang="zh-CN" i="1">
                            <a:latin typeface="Cambria Math" panose="02040503050406030204" pitchFamily="18" charset="0"/>
                          </a:rPr>
                          <m:t>𝑘</m:t>
                        </m:r>
                      </m:deg>
                      <m:e>
                        <m:r>
                          <a:rPr lang="en-US" altLang="zh-CN" i="1">
                            <a:latin typeface="Cambria Math" panose="02040503050406030204" pitchFamily="18" charset="0"/>
                          </a:rPr>
                          <m:t>𝑛</m:t>
                        </m:r>
                      </m:e>
                    </m:rad>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9</m:t>
                        </m:r>
                      </m:sup>
                    </m:sSup>
                    <m:r>
                      <a:rPr lang="zh-CN" altLang="en-US" i="1">
                        <a:latin typeface="Cambria Math" panose="02040503050406030204" pitchFamily="18" charset="0"/>
                      </a:rPr>
                      <m:t>。</m:t>
                    </m:r>
                  </m:oMath>
                </a14:m>
                <a:r>
                  <a:rPr lang="zh-CN" altLang="en-US" dirty="0" smtClean="0"/>
                  <a:t>我们预处理到</a:t>
                </a:r>
                <a14:m>
                  <m:oMath xmlns:m="http://schemas.openxmlformats.org/officeDocument/2006/math">
                    <m:sSup>
                      <m:sSupPr>
                        <m:ctrlPr>
                          <a:rPr lang="en-US" altLang="zh-CN" b="0" i="1" smtClean="0">
                            <a:latin typeface="Cambria Math"/>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6</m:t>
                        </m:r>
                      </m:sup>
                    </m:sSup>
                  </m:oMath>
                </a14:m>
                <a:r>
                  <a:rPr lang="zh-CN" altLang="en-US" dirty="0" smtClean="0"/>
                  <a:t>的前缀和，剩下的 </a:t>
                </a:r>
                <a14:m>
                  <m:oMath xmlns:m="http://schemas.openxmlformats.org/officeDocument/2006/math">
                    <m:nary>
                      <m:naryPr>
                        <m:chr m:val="∑"/>
                        <m:ctrlPr>
                          <a:rPr lang="en-US" altLang="zh-CN" b="0" i="1" smtClean="0">
                            <a:latin typeface="Cambria Math"/>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sub>
                      <m:sup>
                        <m:r>
                          <a:rPr lang="en-US" altLang="zh-CN" b="0" i="1" smtClean="0">
                            <a:latin typeface="Cambria Math" panose="02040503050406030204" pitchFamily="18" charset="0"/>
                          </a:rPr>
                          <m:t>𝑟</m:t>
                        </m:r>
                      </m:sup>
                      <m:e>
                        <m:f>
                          <m:fPr>
                            <m:ctrlPr>
                              <a:rPr lang="en-US" altLang="zh-CN" b="0" i="1" smtClean="0">
                                <a:latin typeface="Cambria Math"/>
                              </a:rPr>
                            </m:ctrlPr>
                          </m:fPr>
                          <m:num>
                            <m:r>
                              <a:rPr lang="en-US" altLang="zh-CN" b="0" i="1" smtClean="0">
                                <a:latin typeface="Cambria Math" panose="02040503050406030204" pitchFamily="18" charset="0"/>
                              </a:rPr>
                              <m:t>1</m:t>
                            </m:r>
                          </m:num>
                          <m:den>
                            <m:sSup>
                              <m:sSupPr>
                                <m:ctrlPr>
                                  <a:rPr lang="en-US" altLang="zh-CN" b="0" i="1" smtClean="0">
                                    <a:latin typeface="Cambria Math"/>
                                  </a:rPr>
                                </m:ctrlPr>
                              </m:sSupPr>
                              <m:e>
                                <m:r>
                                  <a:rPr lang="en-US" altLang="zh-CN" b="0" i="1" smtClean="0">
                                    <a:latin typeface="Cambria Math" panose="02040503050406030204" pitchFamily="18" charset="0"/>
                                  </a:rPr>
                                  <m:t>𝑖</m:t>
                                </m:r>
                              </m:e>
                              <m:sup>
                                <m:r>
                                  <a:rPr lang="en-US" altLang="zh-CN" b="0" i="1" smtClean="0">
                                    <a:latin typeface="Cambria Math" panose="02040503050406030204" pitchFamily="18" charset="0"/>
                                  </a:rPr>
                                  <m:t>𝑘</m:t>
                                </m:r>
                              </m:sup>
                            </m:sSup>
                          </m:den>
                        </m:f>
                      </m:e>
                    </m:nary>
                  </m:oMath>
                </a14:m>
                <a:r>
                  <a:rPr lang="zh-CN" altLang="en-US" dirty="0" smtClean="0"/>
                  <a:t> 我们直接使用 </a:t>
                </a:r>
                <a14:m>
                  <m:oMath xmlns:m="http://schemas.openxmlformats.org/officeDocument/2006/math">
                    <m:nary>
                      <m:naryPr>
                        <m:ctrlPr>
                          <a:rPr lang="en-US" altLang="zh-CN" b="0" i="1" smtClean="0">
                            <a:latin typeface="Cambria Math"/>
                          </a:rPr>
                        </m:ctrlPr>
                      </m:naryPr>
                      <m:sub>
                        <m:r>
                          <m:rPr>
                            <m:brk m:alnAt="23"/>
                          </m:rPr>
                          <a:rPr lang="en-US" altLang="zh-CN" b="0" i="1" smtClean="0">
                            <a:latin typeface="Cambria Math" panose="02040503050406030204" pitchFamily="18" charset="0"/>
                          </a:rPr>
                          <m:t>𝑙</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𝑟</m:t>
                        </m:r>
                        <m:r>
                          <a:rPr lang="en-US" altLang="zh-CN" b="0" i="1" smtClean="0">
                            <a:latin typeface="Cambria Math" panose="02040503050406030204" pitchFamily="18" charset="0"/>
                          </a:rPr>
                          <m:t>+0.5</m:t>
                        </m:r>
                      </m:sup>
                      <m:e>
                        <m:f>
                          <m:fPr>
                            <m:ctrlPr>
                              <a:rPr lang="en-US" altLang="zh-CN" b="0" i="1" smtClean="0">
                                <a:latin typeface="Cambria Math"/>
                              </a:rPr>
                            </m:ctrlPr>
                          </m:fPr>
                          <m:num>
                            <m:r>
                              <a:rPr lang="en-US" altLang="zh-CN" b="0" i="1" smtClean="0">
                                <a:latin typeface="Cambria Math" panose="02040503050406030204" pitchFamily="18" charset="0"/>
                              </a:rPr>
                              <m:t>1</m:t>
                            </m:r>
                          </m:num>
                          <m:den>
                            <m:sSup>
                              <m:sSupPr>
                                <m:ctrlPr>
                                  <a:rPr lang="en-US" altLang="zh-CN" b="0" i="1" smtClean="0">
                                    <a:latin typeface="Cambria Math"/>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𝑘</m:t>
                                </m:r>
                              </m:sup>
                            </m:sSup>
                          </m:den>
                        </m:f>
                        <m:r>
                          <a:rPr lang="en-US" altLang="zh-CN" b="0" i="1" smtClean="0">
                            <a:latin typeface="Cambria Math" panose="02040503050406030204" pitchFamily="18" charset="0"/>
                          </a:rPr>
                          <m:t>𝑑𝑥</m:t>
                        </m:r>
                      </m:e>
                    </m:nary>
                  </m:oMath>
                </a14:m>
                <a:r>
                  <a:rPr lang="en-US" altLang="zh-CN" dirty="0" smtClean="0"/>
                  <a:t> </a:t>
                </a:r>
                <a:r>
                  <a:rPr lang="zh-CN" altLang="en-US" dirty="0" smtClean="0"/>
                  <a:t>近似。可以证明误差较小。</a:t>
                </a:r>
                <a:endParaRPr lang="en-US" altLang="zh-CN" dirty="0" smtClean="0"/>
              </a:p>
              <a:p>
                <a:r>
                  <a:rPr lang="zh-CN" altLang="en-US" dirty="0"/>
                  <a:t>注意</a:t>
                </a:r>
                <a:r>
                  <a:rPr lang="zh-CN" altLang="en-US" dirty="0" smtClean="0"/>
                  <a:t>使用</a:t>
                </a:r>
                <a:r>
                  <a:rPr lang="en-US" altLang="zh-CN" dirty="0" smtClean="0"/>
                  <a:t>long double</a:t>
                </a:r>
                <a:r>
                  <a:rPr lang="zh-CN" altLang="en-US" dirty="0" smtClean="0"/>
                  <a:t>。</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48" t="-1154" r="-3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9041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微积分拓展阅读</a:t>
            </a:r>
            <a:endParaRPr lang="zh-CN" altLang="en-US" dirty="0"/>
          </a:p>
        </p:txBody>
      </p:sp>
      <p:sp>
        <p:nvSpPr>
          <p:cNvPr id="3" name="内容占位符 2"/>
          <p:cNvSpPr>
            <a:spLocks noGrp="1"/>
          </p:cNvSpPr>
          <p:nvPr>
            <p:ph idx="1"/>
          </p:nvPr>
        </p:nvSpPr>
        <p:spPr/>
        <p:txBody>
          <a:bodyPr/>
          <a:lstStyle/>
          <a:p>
            <a:r>
              <a:rPr lang="zh-CN" altLang="en-US" dirty="0" smtClean="0"/>
              <a:t>曲线积分、曲面积分</a:t>
            </a:r>
            <a:endParaRPr lang="en-US" altLang="zh-CN" dirty="0" smtClean="0"/>
          </a:p>
          <a:p>
            <a:r>
              <a:rPr lang="zh-CN" altLang="en-US" dirty="0" smtClean="0"/>
              <a:t>格林公式</a:t>
            </a:r>
            <a:endParaRPr lang="en-US" altLang="zh-CN" dirty="0" smtClean="0"/>
          </a:p>
          <a:p>
            <a:endParaRPr lang="en-US" altLang="zh-CN" dirty="0"/>
          </a:p>
          <a:p>
            <a:r>
              <a:rPr lang="zh-CN" altLang="en-US" dirty="0" smtClean="0"/>
              <a:t>当然能系统学习微积分就更好了</a:t>
            </a:r>
            <a:endParaRPr lang="en-US" altLang="zh-CN" dirty="0" smtClean="0"/>
          </a:p>
          <a:p>
            <a:endParaRPr lang="zh-CN" altLang="en-US" dirty="0"/>
          </a:p>
        </p:txBody>
      </p:sp>
    </p:spTree>
    <p:extLst>
      <p:ext uri="{BB962C8B-B14F-4D97-AF65-F5344CB8AC3E}">
        <p14:creationId xmlns:p14="http://schemas.microsoft.com/office/powerpoint/2010/main" val="168818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线性代数</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13184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微积分</a:t>
            </a:r>
            <a:endParaRPr lang="zh-CN" altLang="en-US" dirty="0"/>
          </a:p>
        </p:txBody>
      </p:sp>
      <p:sp>
        <p:nvSpPr>
          <p:cNvPr id="5" name="文本占位符 4"/>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02266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什么是线性代数</a:t>
            </a:r>
            <a:endParaRPr lang="zh-CN" altLang="en-US" dirty="0"/>
          </a:p>
        </p:txBody>
      </p:sp>
      <p:sp>
        <p:nvSpPr>
          <p:cNvPr id="3" name="内容占位符 2"/>
          <p:cNvSpPr>
            <a:spLocks noGrp="1"/>
          </p:cNvSpPr>
          <p:nvPr>
            <p:ph idx="1"/>
          </p:nvPr>
        </p:nvSpPr>
        <p:spPr/>
        <p:txBody>
          <a:bodyPr/>
          <a:lstStyle/>
          <a:p>
            <a:r>
              <a:rPr lang="zh-CN" altLang="en-US" dirty="0" smtClean="0"/>
              <a:t>线性代数的研究对象是线性的。核心是矩阵和线性变换。</a:t>
            </a:r>
            <a:endParaRPr lang="en-US" altLang="zh-CN" dirty="0" smtClean="0"/>
          </a:p>
          <a:p>
            <a:r>
              <a:rPr lang="zh-CN" altLang="en-US" dirty="0" smtClean="0"/>
              <a:t>由于线性代数理论较为复杂和全面，而今天时间比较有限，我们会应用导向地进行介绍。想要系统学习理论知识的同学可以自行学习。</a:t>
            </a:r>
            <a:endParaRPr lang="zh-CN" altLang="en-US" dirty="0"/>
          </a:p>
        </p:txBody>
      </p:sp>
      <p:pic>
        <p:nvPicPr>
          <p:cNvPr id="5" name="图片 4"/>
          <p:cNvPicPr>
            <a:picLocks noChangeAspect="1"/>
          </p:cNvPicPr>
          <p:nvPr/>
        </p:nvPicPr>
        <p:blipFill>
          <a:blip r:embed="rId2">
            <a:clrChange>
              <a:clrFrom>
                <a:srgbClr val="FFFFFF"/>
              </a:clrFrom>
              <a:clrTo>
                <a:srgbClr val="FFFFFF">
                  <a:alpha val="0"/>
                </a:srgbClr>
              </a:clrTo>
            </a:clrChange>
          </a:blip>
          <a:stretch>
            <a:fillRect/>
          </a:stretch>
        </p:blipFill>
        <p:spPr>
          <a:xfrm>
            <a:off x="899175" y="3034530"/>
            <a:ext cx="10390476" cy="3609524"/>
          </a:xfrm>
          <a:prstGeom prst="rect">
            <a:avLst/>
          </a:prstGeom>
        </p:spPr>
      </p:pic>
    </p:spTree>
    <p:extLst>
      <p:ext uri="{BB962C8B-B14F-4D97-AF65-F5344CB8AC3E}">
        <p14:creationId xmlns:p14="http://schemas.microsoft.com/office/powerpoint/2010/main" val="2087052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线性空间与基</a:t>
            </a:r>
            <a:endParaRPr lang="zh-CN" altLang="en-US" dirty="0"/>
          </a:p>
        </p:txBody>
      </p:sp>
      <p:sp>
        <p:nvSpPr>
          <p:cNvPr id="3" name="内容占位符 2"/>
          <p:cNvSpPr>
            <a:spLocks noGrp="1"/>
          </p:cNvSpPr>
          <p:nvPr>
            <p:ph idx="1"/>
          </p:nvPr>
        </p:nvSpPr>
        <p:spPr>
          <a:xfrm>
            <a:off x="783862" y="1752600"/>
            <a:ext cx="10058400" cy="4229100"/>
          </a:xfrm>
        </p:spPr>
        <p:txBody>
          <a:bodyPr/>
          <a:lstStyle/>
          <a:p>
            <a:r>
              <a:rPr lang="zh-CN" altLang="en-US" dirty="0" smtClean="0"/>
              <a:t>首先我们介绍什么是线性空间。</a:t>
            </a:r>
            <a:r>
              <a:rPr lang="en-US" altLang="zh-CN" dirty="0" smtClean="0"/>
              <a:t/>
            </a:r>
            <a:br>
              <a:rPr lang="en-US" altLang="zh-CN" dirty="0" smtClean="0"/>
            </a:br>
            <a:r>
              <a:rPr lang="zh-CN" altLang="en-US" dirty="0" smtClean="0"/>
              <a:t>满足右边这</a:t>
            </a:r>
            <a:r>
              <a:rPr lang="en-US" altLang="zh-CN" dirty="0" smtClean="0"/>
              <a:t>7</a:t>
            </a:r>
            <a:r>
              <a:rPr lang="zh-CN" altLang="en-US" dirty="0" smtClean="0"/>
              <a:t>条性质的就叫线性空间。</a:t>
            </a:r>
            <a:endParaRPr lang="en-US" altLang="zh-CN" dirty="0" smtClean="0"/>
          </a:p>
          <a:p>
            <a:r>
              <a:rPr lang="zh-CN" altLang="en-US" dirty="0" smtClean="0"/>
              <a:t>我们只需要简单地理解，线性空间是</a:t>
            </a:r>
            <a:r>
              <a:rPr lang="en-US" altLang="zh-CN" dirty="0" smtClean="0"/>
              <a:t/>
            </a:r>
            <a:br>
              <a:rPr lang="en-US" altLang="zh-CN" dirty="0" smtClean="0"/>
            </a:br>
            <a:r>
              <a:rPr lang="zh-CN" altLang="en-US" dirty="0" smtClean="0"/>
              <a:t>一个支持加减，数乘的空间就行。也</a:t>
            </a:r>
            <a:r>
              <a:rPr lang="en-US" altLang="zh-CN" dirty="0" smtClean="0"/>
              <a:t/>
            </a:r>
            <a:br>
              <a:rPr lang="en-US" altLang="zh-CN" dirty="0" smtClean="0"/>
            </a:br>
            <a:r>
              <a:rPr lang="zh-CN" altLang="en-US" dirty="0" smtClean="0"/>
              <a:t>就是说对于</a:t>
            </a:r>
            <a:r>
              <a:rPr lang="en-US" altLang="zh-CN" dirty="0" err="1" smtClean="0"/>
              <a:t>a,b</a:t>
            </a:r>
            <a:r>
              <a:rPr lang="zh-CN" altLang="en-US" dirty="0" smtClean="0"/>
              <a:t>，我们有</a:t>
            </a:r>
            <a:r>
              <a:rPr lang="en-US" altLang="zh-CN" dirty="0" err="1" smtClean="0"/>
              <a:t>a+b,a-b,c</a:t>
            </a:r>
            <a:r>
              <a:rPr lang="en-US" altLang="zh-CN" dirty="0" smtClean="0"/>
              <a:t>*a</a:t>
            </a:r>
            <a:br>
              <a:rPr lang="en-US" altLang="zh-CN" dirty="0" smtClean="0"/>
            </a:br>
            <a:r>
              <a:rPr lang="zh-CN" altLang="en-US" dirty="0" smtClean="0"/>
              <a:t>都在空间里。</a:t>
            </a:r>
            <a:endParaRPr lang="en-US" altLang="zh-CN" dirty="0" smtClean="0"/>
          </a:p>
          <a:p>
            <a:r>
              <a:rPr lang="zh-CN" altLang="en-US" dirty="0"/>
              <a:t>需要注意的</a:t>
            </a:r>
            <a:r>
              <a:rPr lang="zh-CN" altLang="en-US" dirty="0" smtClean="0"/>
              <a:t>是，线性空间需要在一个</a:t>
            </a:r>
            <a:r>
              <a:rPr lang="en-US" altLang="zh-CN" dirty="0" smtClean="0"/>
              <a:t/>
            </a:r>
            <a:br>
              <a:rPr lang="en-US" altLang="zh-CN" dirty="0" smtClean="0"/>
            </a:br>
            <a:r>
              <a:rPr lang="zh-CN" altLang="en-US" dirty="0" smtClean="0"/>
              <a:t>域上定义，也就是我们这里的“数”</a:t>
            </a:r>
            <a:r>
              <a:rPr lang="en-US" altLang="zh-CN" dirty="0" smtClean="0"/>
              <a:t/>
            </a:r>
            <a:br>
              <a:rPr lang="en-US" altLang="zh-CN" dirty="0" smtClean="0"/>
            </a:br>
            <a:r>
              <a:rPr lang="zh-CN" altLang="en-US" dirty="0" smtClean="0"/>
              <a:t>需要是可逆的。</a:t>
            </a:r>
            <a:endParaRPr lang="en-US" altLang="zh-CN" dirty="0" smtClean="0"/>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6425372" y="1307891"/>
            <a:ext cx="5766628" cy="4242217"/>
          </a:xfrm>
          <a:prstGeom prst="rect">
            <a:avLst/>
          </a:prstGeom>
        </p:spPr>
      </p:pic>
    </p:spTree>
    <p:extLst>
      <p:ext uri="{BB962C8B-B14F-4D97-AF65-F5344CB8AC3E}">
        <p14:creationId xmlns:p14="http://schemas.microsoft.com/office/powerpoint/2010/main" val="1385075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线性空间与基</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5213" y="1752600"/>
                <a:ext cx="10552355" cy="4229100"/>
              </a:xfrm>
            </p:spPr>
            <p:txBody>
              <a:bodyPr>
                <a:normAutofit lnSpcReduction="10000"/>
              </a:bodyPr>
              <a:lstStyle/>
              <a:p>
                <a:r>
                  <a:rPr lang="zh-CN" altLang="en-US" dirty="0" smtClean="0"/>
                  <a:t>常见的线性空间有：</a:t>
                </a:r>
                <a:endParaRPr lang="en-US" altLang="zh-CN" dirty="0" smtClean="0"/>
              </a:p>
              <a:p>
                <a:pPr lvl="1"/>
                <a:r>
                  <a:rPr lang="zh-CN" altLang="en-US" dirty="0" smtClean="0"/>
                  <a:t>有理数！实数！</a:t>
                </a:r>
                <a:endParaRPr lang="en-US" altLang="zh-CN" dirty="0" smtClean="0"/>
              </a:p>
              <a:p>
                <a:pPr lvl="1"/>
                <a:r>
                  <a:rPr lang="en-US" altLang="zh-CN" dirty="0" smtClean="0"/>
                  <a:t>(</a:t>
                </a:r>
                <a:r>
                  <a:rPr lang="en-US" altLang="zh-CN" dirty="0" err="1" smtClean="0"/>
                  <a:t>a,b</a:t>
                </a:r>
                <a:r>
                  <a:rPr lang="en-US" altLang="zh-CN" dirty="0" smtClean="0"/>
                  <a:t>)</a:t>
                </a:r>
                <a:r>
                  <a:rPr lang="zh-CN" altLang="en-US" dirty="0" smtClean="0"/>
                  <a:t>，其中</a:t>
                </a:r>
                <a:r>
                  <a:rPr lang="en-US" altLang="zh-CN" dirty="0" err="1" smtClean="0"/>
                  <a:t>a,b</a:t>
                </a:r>
                <a:r>
                  <a:rPr lang="zh-CN" altLang="en-US" dirty="0" smtClean="0"/>
                  <a:t>为有理数；类似地，我们可以将两个线性空间“摆在一起”形成新的</a:t>
                </a:r>
                <a:endParaRPr lang="en-US" altLang="zh-CN" dirty="0" smtClean="0"/>
              </a:p>
              <a:p>
                <a:pPr lvl="1"/>
                <a14:m>
                  <m:oMath xmlns:m="http://schemas.openxmlformats.org/officeDocument/2006/math">
                    <m:sSub>
                      <m:sSubPr>
                        <m:ctrlPr>
                          <a:rPr lang="en-US" altLang="zh-CN" b="0" i="1" smtClean="0">
                            <a:latin typeface="Cambria Math"/>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𝑡</m:t>
                        </m:r>
                      </m:sub>
                    </m:sSub>
                    <m:r>
                      <a:rPr lang="zh-CN" altLang="en-US" i="1">
                        <a:latin typeface="Cambria Math" panose="02040503050406030204" pitchFamily="18" charset="0"/>
                      </a:rPr>
                      <m:t>：</m:t>
                    </m:r>
                  </m:oMath>
                </a14:m>
                <a:r>
                  <a:rPr lang="zh-CN" altLang="en-US" dirty="0" smtClean="0"/>
                  <a:t>这个线性空间有</a:t>
                </a:r>
                <a:r>
                  <a:rPr lang="en-US" altLang="zh-CN" dirty="0" smtClean="0"/>
                  <a:t>t</a:t>
                </a:r>
                <a:r>
                  <a:rPr lang="zh-CN" altLang="en-US" dirty="0" smtClean="0"/>
                  <a:t>个元素，为</a:t>
                </a:r>
                <a:r>
                  <a:rPr lang="en-US" altLang="zh-CN" dirty="0" smtClean="0"/>
                  <a:t>0,1,2…t-1</a:t>
                </a:r>
                <a:r>
                  <a:rPr lang="zh-CN" altLang="en-US" dirty="0" smtClean="0"/>
                  <a:t>，加减乘都是模</a:t>
                </a:r>
                <a:r>
                  <a:rPr lang="en-US" altLang="zh-CN" dirty="0" smtClean="0"/>
                  <a:t>t</a:t>
                </a:r>
                <a:r>
                  <a:rPr lang="zh-CN" altLang="en-US" dirty="0" smtClean="0"/>
                  <a:t>的</a:t>
                </a:r>
                <a:r>
                  <a:rPr lang="zh-CN" altLang="en-US" dirty="0"/>
                  <a:t>；</a:t>
                </a:r>
                <a:r>
                  <a:rPr lang="zh-CN" altLang="en-US" dirty="0" smtClean="0"/>
                  <a:t>注意这里</a:t>
                </a:r>
                <a:r>
                  <a:rPr lang="en-US" altLang="zh-CN" dirty="0" smtClean="0"/>
                  <a:t>t</a:t>
                </a:r>
                <a:r>
                  <a:rPr lang="zh-CN" altLang="en-US" dirty="0" smtClean="0"/>
                  <a:t>必须是质数</a:t>
                </a:r>
                <a:endParaRPr lang="en-US" altLang="zh-CN" dirty="0" smtClean="0"/>
              </a:p>
              <a:p>
                <a:pPr lvl="1"/>
                <a14:m>
                  <m:oMath xmlns:m="http://schemas.openxmlformats.org/officeDocument/2006/math">
                    <m:sSubSup>
                      <m:sSubSupPr>
                        <m:ctrlPr>
                          <a:rPr lang="en-US" altLang="zh-CN" b="0" i="1" smtClean="0">
                            <a:latin typeface="Cambria Math"/>
                          </a:rPr>
                        </m:ctrlPr>
                      </m:sSubSup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𝑝</m:t>
                        </m:r>
                      </m:sub>
                      <m:sup>
                        <m:r>
                          <a:rPr lang="en-US" altLang="zh-CN" b="0" i="1" smtClean="0">
                            <a:latin typeface="Cambria Math" panose="02040503050406030204" pitchFamily="18" charset="0"/>
                          </a:rPr>
                          <m:t>𝑞</m:t>
                        </m:r>
                      </m:sup>
                    </m:sSubSup>
                    <m:r>
                      <a:rPr lang="zh-CN" altLang="en-US" i="1">
                        <a:latin typeface="Cambria Math" panose="02040503050406030204" pitchFamily="18" charset="0"/>
                      </a:rPr>
                      <m:t>：</m:t>
                    </m:r>
                  </m:oMath>
                </a14:m>
                <a:r>
                  <a:rPr lang="en-US" altLang="zh-CN" dirty="0" smtClean="0"/>
                  <a:t>q</a:t>
                </a:r>
                <a:r>
                  <a:rPr lang="zh-CN" altLang="en-US" dirty="0" smtClean="0"/>
                  <a:t>个</a:t>
                </a:r>
                <a14:m>
                  <m:oMath xmlns:m="http://schemas.openxmlformats.org/officeDocument/2006/math">
                    <m:sSub>
                      <m:sSubPr>
                        <m:ctrlPr>
                          <a:rPr lang="en-US" altLang="zh-CN" b="0" i="1" smtClean="0">
                            <a:latin typeface="Cambria Math"/>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𝑝</m:t>
                        </m:r>
                      </m:sub>
                    </m:sSub>
                  </m:oMath>
                </a14:m>
                <a:r>
                  <a:rPr lang="zh-CN" altLang="en-US" dirty="0" smtClean="0"/>
                  <a:t>排成一列；即长度为</a:t>
                </a:r>
                <a:r>
                  <a:rPr lang="en-US" altLang="zh-CN" dirty="0" smtClean="0"/>
                  <a:t>q</a:t>
                </a:r>
                <a:r>
                  <a:rPr lang="zh-CN" altLang="en-US" dirty="0" smtClean="0"/>
                  <a:t>的</a:t>
                </a:r>
                <a14:m>
                  <m:oMath xmlns:m="http://schemas.openxmlformats.org/officeDocument/2006/math">
                    <m:sSub>
                      <m:sSubPr>
                        <m:ctrlPr>
                          <a:rPr lang="en-US" altLang="zh-CN" b="0" i="1" smtClean="0">
                            <a:latin typeface="Cambria Math"/>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𝑝</m:t>
                        </m:r>
                      </m:sub>
                    </m:sSub>
                  </m:oMath>
                </a14:m>
                <a:r>
                  <a:rPr lang="zh-CN" altLang="en-US" dirty="0" smtClean="0"/>
                  <a:t>下的向量</a:t>
                </a:r>
                <a:endParaRPr lang="en-US" altLang="zh-CN" dirty="0" smtClean="0"/>
              </a:p>
              <a:p>
                <a:pPr lvl="2"/>
                <a:r>
                  <a:rPr lang="zh-CN" altLang="en-US" dirty="0" smtClean="0"/>
                  <a:t>这个是最常见的情形，例如</a:t>
                </a:r>
                <a:r>
                  <a:rPr lang="en-US" altLang="zh-CN" dirty="0" smtClean="0"/>
                  <a:t>mod 998244353</a:t>
                </a:r>
                <a:r>
                  <a:rPr lang="zh-CN" altLang="en-US" dirty="0" smtClean="0"/>
                  <a:t>的</a:t>
                </a:r>
                <a:r>
                  <a:rPr lang="en-US" altLang="zh-CN" dirty="0" smtClean="0"/>
                  <a:t>3</a:t>
                </a:r>
                <a:r>
                  <a:rPr lang="zh-CN" altLang="en-US" dirty="0" smtClean="0"/>
                  <a:t>维向量“组成”了</a:t>
                </a:r>
                <a14:m>
                  <m:oMath xmlns:m="http://schemas.openxmlformats.org/officeDocument/2006/math">
                    <m:sSubSup>
                      <m:sSubSupPr>
                        <m:ctrlPr>
                          <a:rPr lang="en-US" altLang="zh-CN" b="0" i="1" smtClean="0">
                            <a:latin typeface="Cambria Math"/>
                          </a:rPr>
                        </m:ctrlPr>
                      </m:sSubSup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998244353</m:t>
                        </m:r>
                      </m:sub>
                      <m:sup>
                        <m:r>
                          <a:rPr lang="en-US" altLang="zh-CN" b="0" i="1" smtClean="0">
                            <a:latin typeface="Cambria Math" panose="02040503050406030204" pitchFamily="18" charset="0"/>
                          </a:rPr>
                          <m:t>3</m:t>
                        </m:r>
                      </m:sup>
                    </m:sSubSup>
                  </m:oMath>
                </a14:m>
                <a:endParaRPr lang="en-US" altLang="zh-CN" dirty="0" smtClean="0"/>
              </a:p>
              <a:p>
                <a:pPr lvl="1"/>
                <a:r>
                  <a:rPr lang="zh-CN" altLang="en-US" dirty="0" smtClean="0"/>
                  <a:t>实数系数的多项式也可以理解为一列实数，因此也是线性空间</a:t>
                </a:r>
                <a:endParaRPr lang="en-US" altLang="zh-CN" dirty="0" smtClean="0"/>
              </a:p>
              <a:p>
                <a:r>
                  <a:rPr lang="zh-CN" altLang="en-US" dirty="0" smtClean="0"/>
                  <a:t>需要注意的是，整数不是线性空间，因为它不是在域上定义的。</a:t>
                </a:r>
                <a:endParaRPr lang="en-US" altLang="zh-CN" dirty="0" smtClean="0"/>
              </a:p>
              <a:p>
                <a:r>
                  <a:rPr lang="zh-CN" altLang="en-US" dirty="0" smtClean="0"/>
                  <a:t>我们常称线性空间中的元素为向量。</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5213" y="1752600"/>
                <a:ext cx="10552355" cy="4229100"/>
              </a:xfrm>
              <a:blipFill>
                <a:blip r:embed="rId2"/>
                <a:stretch>
                  <a:fillRect l="-809" t="-20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8950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线性空间与基</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5213" y="1752599"/>
                <a:ext cx="10058401" cy="4988170"/>
              </a:xfrm>
            </p:spPr>
            <p:txBody>
              <a:bodyPr>
                <a:normAutofit/>
              </a:bodyPr>
              <a:lstStyle/>
              <a:p>
                <a:r>
                  <a:rPr lang="zh-CN" altLang="en-US" dirty="0" smtClean="0"/>
                  <a:t>我们考虑</a:t>
                </a:r>
                <a14:m>
                  <m:oMath xmlns:m="http://schemas.openxmlformats.org/officeDocument/2006/math">
                    <m:sSup>
                      <m:sSupPr>
                        <m:ctrlPr>
                          <a:rPr lang="en-US" altLang="zh-CN" b="0" i="1" smtClean="0">
                            <a:latin typeface="Cambria Math"/>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2</m:t>
                        </m:r>
                      </m:sup>
                    </m:sSup>
                  </m:oMath>
                </a14:m>
                <a:r>
                  <a:rPr lang="zh-CN" altLang="en-US" dirty="0" smtClean="0"/>
                  <a:t>，也就是两个实数摆在一起形成的线性空间，我们可以理解为平面上我们熟知的向量。我们称一组向量为基当且仅当它们可以张成整个线性空间，并且去掉任何一个都不能张成整个线性空间。</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可以发现所有的基都是一样大的。我们称任何一个基的大小为线性空间的维数。例如</a:t>
                </a:r>
                <a14:m>
                  <m:oMath xmlns:m="http://schemas.openxmlformats.org/officeDocument/2006/math">
                    <m:sSup>
                      <m:sSupPr>
                        <m:ctrlPr>
                          <a:rPr lang="en-US" altLang="zh-CN" i="1">
                            <a:latin typeface="Cambria Math"/>
                          </a:rPr>
                        </m:ctrlPr>
                      </m:sSupPr>
                      <m:e>
                        <m:r>
                          <a:rPr lang="en-US" altLang="zh-CN" i="1">
                            <a:latin typeface="Cambria Math" panose="02040503050406030204" pitchFamily="18" charset="0"/>
                          </a:rPr>
                          <m:t>𝑅</m:t>
                        </m:r>
                      </m:e>
                      <m:sup>
                        <m:r>
                          <a:rPr lang="en-US" altLang="zh-CN" i="1">
                            <a:latin typeface="Cambria Math" panose="02040503050406030204" pitchFamily="18" charset="0"/>
                          </a:rPr>
                          <m:t>2</m:t>
                        </m:r>
                      </m:sup>
                    </m:sSup>
                    <m:r>
                      <a:rPr lang="zh-CN" altLang="en-US" i="1" smtClean="0">
                        <a:latin typeface="Cambria Math" panose="02040503050406030204" pitchFamily="18" charset="0"/>
                      </a:rPr>
                      <m:t>是</m:t>
                    </m:r>
                  </m:oMath>
                </a14:m>
                <a:r>
                  <a:rPr lang="zh-CN" altLang="en-US" dirty="0" smtClean="0"/>
                  <a:t>二维的！</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5213" y="1752599"/>
                <a:ext cx="10058401" cy="4988170"/>
              </a:xfrm>
              <a:blipFill>
                <a:blip r:embed="rId2"/>
                <a:stretch>
                  <a:fillRect l="-848" t="-855" r="-485"/>
                </a:stretch>
              </a:blipFill>
            </p:spPr>
            <p:txBody>
              <a:bodyPr/>
              <a:lstStyle/>
              <a:p>
                <a:r>
                  <a:rPr lang="zh-CN" altLang="en-US">
                    <a:noFill/>
                  </a:rPr>
                  <a:t> </a:t>
                </a:r>
              </a:p>
            </p:txBody>
          </p:sp>
        </mc:Fallback>
      </mc:AlternateContent>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3296775" y="2818985"/>
            <a:ext cx="5598450" cy="2667825"/>
          </a:xfrm>
          <a:prstGeom prst="rect">
            <a:avLst/>
          </a:prstGeom>
        </p:spPr>
      </p:pic>
    </p:spTree>
    <p:extLst>
      <p:ext uri="{BB962C8B-B14F-4D97-AF65-F5344CB8AC3E}">
        <p14:creationId xmlns:p14="http://schemas.microsoft.com/office/powerpoint/2010/main" val="3128466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线性空间与基</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5213" y="1752599"/>
                <a:ext cx="10058401" cy="4988170"/>
              </a:xfrm>
            </p:spPr>
            <p:txBody>
              <a:bodyPr>
                <a:normAutofit/>
              </a:bodyPr>
              <a:lstStyle/>
              <a:p>
                <a:r>
                  <a:rPr lang="zh-CN" altLang="en-US" dirty="0" smtClean="0"/>
                  <a:t>我们称一组向量是线性无关的当且仅当去掉任何一个之后形成的空间维数就会变小。换言之，任何一个向量都没法用别的向量“张出来”，我们称“张出来”这个过程叫线性表出。</a:t>
                </a:r>
                <a:endParaRPr lang="en-US" altLang="zh-CN" dirty="0" smtClean="0"/>
              </a:p>
              <a:p>
                <a:r>
                  <a:rPr lang="zh-CN" altLang="en-US" dirty="0" smtClean="0"/>
                  <a:t>基在线性空间的表示中发挥着重要作用。假设线性空间</a:t>
                </a:r>
                <a:r>
                  <a:rPr lang="en-US" altLang="zh-CN" dirty="0" smtClean="0"/>
                  <a:t/>
                </a:r>
                <a:br>
                  <a:rPr lang="en-US" altLang="zh-CN" dirty="0" smtClean="0"/>
                </a:br>
                <a:r>
                  <a:rPr lang="zh-CN" altLang="en-US" dirty="0" smtClean="0"/>
                  <a:t>有一个基</a:t>
                </a:r>
                <a:r>
                  <a:rPr lang="en-US" altLang="zh-CN" dirty="0" smtClean="0"/>
                  <a:t>v1,v2…</a:t>
                </a:r>
                <a:r>
                  <a:rPr lang="en-US" altLang="zh-CN" dirty="0" err="1" smtClean="0"/>
                  <a:t>vn</a:t>
                </a:r>
                <a:r>
                  <a:rPr lang="zh-CN" altLang="en-US" dirty="0" smtClean="0"/>
                  <a:t>，那么每个元素就都可以表示为</a:t>
                </a:r>
                <a:r>
                  <a:rPr lang="en-US" altLang="zh-CN" dirty="0" smtClean="0"/>
                  <a:t/>
                </a:r>
                <a:br>
                  <a:rPr lang="en-US" altLang="zh-CN" dirty="0" smtClean="0"/>
                </a:br>
                <a:r>
                  <a:rPr lang="en-US" altLang="zh-CN" dirty="0" smtClean="0"/>
                  <a:t>a1v1+a2v2+…+</a:t>
                </a:r>
                <a:r>
                  <a:rPr lang="en-US" altLang="zh-CN" dirty="0" err="1" smtClean="0"/>
                  <a:t>anvn</a:t>
                </a:r>
                <a:r>
                  <a:rPr lang="zh-CN" altLang="en-US" dirty="0" smtClean="0"/>
                  <a:t>，并且每个这样的</a:t>
                </a:r>
                <a:r>
                  <a:rPr lang="en-US" altLang="zh-CN" dirty="0" smtClean="0"/>
                  <a:t>a</a:t>
                </a:r>
                <a:r>
                  <a:rPr lang="zh-CN" altLang="en-US" dirty="0" smtClean="0"/>
                  <a:t>都对应一个</a:t>
                </a:r>
                <a:r>
                  <a:rPr lang="en-US" altLang="zh-CN" dirty="0" smtClean="0"/>
                  <a:t/>
                </a:r>
                <a:br>
                  <a:rPr lang="en-US" altLang="zh-CN" dirty="0" smtClean="0"/>
                </a:br>
                <a:r>
                  <a:rPr lang="zh-CN" altLang="en-US" dirty="0" smtClean="0"/>
                  <a:t>不同的元素。因此我们就可以将这个线性空间直接</a:t>
                </a:r>
                <a:r>
                  <a:rPr lang="en-US" altLang="zh-CN" dirty="0" smtClean="0"/>
                  <a:t/>
                </a:r>
                <a:br>
                  <a:rPr lang="en-US" altLang="zh-CN" dirty="0" smtClean="0"/>
                </a:br>
                <a:r>
                  <a:rPr lang="zh-CN" altLang="en-US" dirty="0" smtClean="0"/>
                  <a:t>理解为一个</a:t>
                </a:r>
                <a:r>
                  <a:rPr lang="en-US" altLang="zh-CN" dirty="0" smtClean="0"/>
                  <a:t>n</a:t>
                </a:r>
                <a:r>
                  <a:rPr lang="zh-CN" altLang="en-US" dirty="0" smtClean="0"/>
                  <a:t>维向量空间！</a:t>
                </a:r>
                <a:endParaRPr lang="en-US" altLang="zh-CN" dirty="0" smtClean="0"/>
              </a:p>
              <a:p>
                <a:r>
                  <a:rPr lang="zh-CN" altLang="en-US" dirty="0" smtClean="0"/>
                  <a:t>例如，</a:t>
                </a:r>
                <a:r>
                  <a:rPr lang="en-US" altLang="zh-CN" dirty="0" smtClean="0"/>
                  <a:t>1,x,x^2</a:t>
                </a:r>
                <a:r>
                  <a:rPr lang="zh-CN" altLang="en-US" dirty="0" smtClean="0"/>
                  <a:t>是</a:t>
                </a:r>
                <a:r>
                  <a:rPr lang="en-US" altLang="zh-CN" dirty="0" smtClean="0"/>
                  <a:t>&lt;=2</a:t>
                </a:r>
                <a:r>
                  <a:rPr lang="zh-CN" altLang="en-US" dirty="0" smtClean="0"/>
                  <a:t>次实多项式空间的基，那么</a:t>
                </a:r>
                <a:r>
                  <a:rPr lang="en-US" altLang="zh-CN" dirty="0" smtClean="0"/>
                  <a:t/>
                </a:r>
                <a:br>
                  <a:rPr lang="en-US" altLang="zh-CN" dirty="0" smtClean="0"/>
                </a:br>
                <a:r>
                  <a:rPr lang="en-US" altLang="zh-CN" dirty="0" smtClean="0"/>
                  <a:t>a+bx+cx^2</a:t>
                </a:r>
                <a:r>
                  <a:rPr lang="zh-CN" altLang="en-US" dirty="0" smtClean="0"/>
                  <a:t>可以唯一描述任何一个</a:t>
                </a:r>
                <a:r>
                  <a:rPr lang="en-US" altLang="zh-CN" dirty="0" smtClean="0"/>
                  <a:t>&lt;=2</a:t>
                </a:r>
                <a:r>
                  <a:rPr lang="zh-CN" altLang="en-US" dirty="0" smtClean="0"/>
                  <a:t>次实多项式，</a:t>
                </a:r>
                <a:r>
                  <a:rPr lang="en-US" altLang="zh-CN" dirty="0" smtClean="0"/>
                  <a:t/>
                </a:r>
                <a:br>
                  <a:rPr lang="en-US" altLang="zh-CN" dirty="0" smtClean="0"/>
                </a:br>
                <a:r>
                  <a:rPr lang="zh-CN" altLang="en-US" dirty="0" smtClean="0"/>
                  <a:t>因此</a:t>
                </a:r>
                <a:r>
                  <a:rPr lang="en-US" altLang="zh-CN" dirty="0" smtClean="0"/>
                  <a:t>(</a:t>
                </a:r>
                <a:r>
                  <a:rPr lang="en-US" altLang="zh-CN" dirty="0" err="1" smtClean="0"/>
                  <a:t>a,b,c</a:t>
                </a:r>
                <a:r>
                  <a:rPr lang="en-US" altLang="zh-CN" dirty="0" smtClean="0"/>
                  <a:t>)</a:t>
                </a:r>
                <a:r>
                  <a:rPr lang="zh-CN" altLang="en-US" dirty="0" smtClean="0"/>
                  <a:t>就与这个空间等价，这个空间与</a:t>
                </a:r>
                <a14:m>
                  <m:oMath xmlns:m="http://schemas.openxmlformats.org/officeDocument/2006/math">
                    <m:sSup>
                      <m:sSupPr>
                        <m:ctrlPr>
                          <a:rPr lang="en-US" altLang="zh-CN" b="0" i="1" smtClean="0">
                            <a:latin typeface="Cambria Math"/>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3</m:t>
                        </m:r>
                      </m:sup>
                    </m:sSup>
                  </m:oMath>
                </a14:m>
                <a:r>
                  <a:rPr lang="zh-CN" altLang="en-US" dirty="0" smtClean="0"/>
                  <a:t>‘同构</a:t>
                </a:r>
                <a:r>
                  <a:rPr lang="zh-CN" altLang="en-US" dirty="0"/>
                  <a:t>’</a:t>
                </a:r>
                <a:r>
                  <a:rPr lang="zh-CN" altLang="en-US" dirty="0" smtClean="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5213" y="1752599"/>
                <a:ext cx="10058401" cy="4988170"/>
              </a:xfrm>
              <a:blipFill>
                <a:blip r:embed="rId2"/>
                <a:stretch>
                  <a:fillRect l="-848" t="-855" r="-121"/>
                </a:stretch>
              </a:blipFill>
            </p:spPr>
            <p:txBody>
              <a:bodyPr/>
              <a:lstStyle/>
              <a:p>
                <a:r>
                  <a:rPr lang="zh-CN" altLang="en-US">
                    <a:noFill/>
                  </a:rPr>
                  <a:t> </a:t>
                </a:r>
              </a:p>
            </p:txBody>
          </p:sp>
        </mc:Fallback>
      </mc:AlternateContent>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8541188" y="2658795"/>
            <a:ext cx="3104762" cy="3533333"/>
          </a:xfrm>
          <a:prstGeom prst="rect">
            <a:avLst/>
          </a:prstGeom>
        </p:spPr>
      </p:pic>
    </p:spTree>
    <p:extLst>
      <p:ext uri="{BB962C8B-B14F-4D97-AF65-F5344CB8AC3E}">
        <p14:creationId xmlns:p14="http://schemas.microsoft.com/office/powerpoint/2010/main" val="1411515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线性空间与基</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5213" y="1752599"/>
                <a:ext cx="10058401" cy="4988170"/>
              </a:xfrm>
            </p:spPr>
            <p:txBody>
              <a:bodyPr>
                <a:normAutofit/>
              </a:bodyPr>
              <a:lstStyle/>
              <a:p>
                <a:r>
                  <a:rPr lang="zh-CN" altLang="en-US" dirty="0" smtClean="0"/>
                  <a:t>一些向量可以生成一个线性空间的子空间。</a:t>
                </a:r>
                <a:endParaRPr lang="en-US" altLang="zh-CN" dirty="0" smtClean="0"/>
              </a:p>
              <a:p>
                <a:r>
                  <a:rPr lang="zh-CN" altLang="en-US" dirty="0" smtClean="0"/>
                  <a:t>例如我们考虑一个三维空间</a:t>
                </a:r>
                <a14:m>
                  <m:oMath xmlns:m="http://schemas.openxmlformats.org/officeDocument/2006/math">
                    <m:sSup>
                      <m:sSupPr>
                        <m:ctrlPr>
                          <a:rPr lang="en-US" altLang="zh-CN" b="0" i="1" smtClean="0">
                            <a:latin typeface="Cambria Math"/>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3</m:t>
                        </m:r>
                      </m:sup>
                    </m:sSup>
                  </m:oMath>
                </a14:m>
                <a:r>
                  <a:rPr lang="zh-CN" altLang="en-US" dirty="0" smtClean="0"/>
                  <a:t>，一个向量会生成三维空间里的一条线，是一个一维的子空间。两个不共线的向量会生成三维空间里的一个平面，是一个二维的子空间。三个不共面的向量就能生成整个空间了。</a:t>
                </a:r>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5213" y="1752599"/>
                <a:ext cx="10058401" cy="4988170"/>
              </a:xfrm>
              <a:blipFill>
                <a:blip r:embed="rId2"/>
                <a:stretch>
                  <a:fillRect l="-848" t="-855" r="-31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1755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线性空间与基</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5213" y="1752599"/>
                <a:ext cx="10058401" cy="4988170"/>
              </a:xfrm>
            </p:spPr>
            <p:txBody>
              <a:bodyPr>
                <a:normAutofit/>
              </a:bodyPr>
              <a:lstStyle/>
              <a:p>
                <a:r>
                  <a:rPr lang="zh-CN" altLang="en-US" dirty="0" smtClean="0"/>
                  <a:t>如何求一个线性空间（子空间）的基？这里我们常常是求生成空间的基。例如给定了</a:t>
                </a:r>
                <a14:m>
                  <m:oMath xmlns:m="http://schemas.openxmlformats.org/officeDocument/2006/math">
                    <m:sSup>
                      <m:sSupPr>
                        <m:ctrlPr>
                          <a:rPr lang="en-US" altLang="zh-CN" b="0" i="1" smtClean="0">
                            <a:latin typeface="Cambria Math"/>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4</m:t>
                        </m:r>
                      </m:sup>
                    </m:sSup>
                  </m:oMath>
                </a14:m>
                <a:r>
                  <a:rPr lang="zh-CN" altLang="en-US" dirty="0" smtClean="0"/>
                  <a:t>上的若干个向量，我们想要求出生成空间的基。</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高斯消元。</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5213" y="1752599"/>
                <a:ext cx="10058401" cy="4988170"/>
              </a:xfrm>
              <a:blipFill>
                <a:blip r:embed="rId2"/>
                <a:stretch>
                  <a:fillRect l="-848" t="-855" r="-3152"/>
                </a:stretch>
              </a:blipFill>
            </p:spPr>
            <p:txBody>
              <a:bodyPr/>
              <a:lstStyle/>
              <a:p>
                <a:r>
                  <a:rPr lang="zh-CN" altLang="en-US">
                    <a:noFill/>
                  </a:rPr>
                  <a:t> </a:t>
                </a:r>
              </a:p>
            </p:txBody>
          </p:sp>
        </mc:Fallback>
      </mc:AlternateContent>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2646947" y="2650742"/>
            <a:ext cx="7138988" cy="2995154"/>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墨迹 4"/>
              <p14:cNvContentPartPr/>
              <p14:nvPr/>
            </p14:nvContentPartPr>
            <p14:xfrm>
              <a:off x="5460840" y="1847880"/>
              <a:ext cx="360" cy="360"/>
            </p14:xfrm>
          </p:contentPart>
        </mc:Choice>
        <mc:Fallback xmlns="">
          <p:pic>
            <p:nvPicPr>
              <p:cNvPr id="5" name="墨迹 4"/>
              <p:cNvPicPr/>
              <p:nvPr/>
            </p:nvPicPr>
            <p:blipFill>
              <a:blip r:embed="rId5"/>
              <a:stretch>
                <a:fillRect/>
              </a:stretch>
            </p:blipFill>
            <p:spPr>
              <a:xfrm>
                <a:off x="5451480" y="1838520"/>
                <a:ext cx="19080" cy="19080"/>
              </a:xfrm>
              <a:prstGeom prst="rect">
                <a:avLst/>
              </a:prstGeom>
            </p:spPr>
          </p:pic>
        </mc:Fallback>
      </mc:AlternateContent>
    </p:spTree>
    <p:extLst>
      <p:ext uri="{BB962C8B-B14F-4D97-AF65-F5344CB8AC3E}">
        <p14:creationId xmlns:p14="http://schemas.microsoft.com/office/powerpoint/2010/main" val="1412615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线性空间与基</a:t>
            </a:r>
            <a:endParaRPr lang="zh-CN" altLang="en-US" dirty="0"/>
          </a:p>
        </p:txBody>
      </p:sp>
      <p:sp>
        <p:nvSpPr>
          <p:cNvPr id="3" name="内容占位符 2"/>
          <p:cNvSpPr>
            <a:spLocks noGrp="1"/>
          </p:cNvSpPr>
          <p:nvPr>
            <p:ph idx="1"/>
          </p:nvPr>
        </p:nvSpPr>
        <p:spPr>
          <a:xfrm>
            <a:off x="1065213" y="1752599"/>
            <a:ext cx="10058401" cy="4988170"/>
          </a:xfrm>
        </p:spPr>
        <p:txBody>
          <a:bodyPr>
            <a:normAutofit/>
          </a:bodyPr>
          <a:lstStyle/>
          <a:p>
            <a:r>
              <a:rPr lang="zh-CN" altLang="en-US" dirty="0" smtClean="0"/>
              <a:t>除了这种构造方法，我们还有一种更为方便的求法。我们可以仿照高斯消元结果，对于从高到低的每一位</a:t>
            </a:r>
            <a:r>
              <a:rPr lang="en-US" altLang="zh-CN" dirty="0" smtClean="0"/>
              <a:t>u</a:t>
            </a:r>
            <a:r>
              <a:rPr lang="zh-CN" altLang="en-US" dirty="0" smtClean="0"/>
              <a:t>保存高斯消元后</a:t>
            </a:r>
            <a:r>
              <a:rPr lang="en-US" altLang="zh-CN" dirty="0" smtClean="0"/>
              <a:t>u</a:t>
            </a:r>
            <a:r>
              <a:rPr lang="zh-CN" altLang="en-US" dirty="0" smtClean="0"/>
              <a:t>位上为</a:t>
            </a:r>
            <a:r>
              <a:rPr lang="en-US" altLang="zh-CN" dirty="0" smtClean="0"/>
              <a:t>1</a:t>
            </a:r>
            <a:r>
              <a:rPr lang="zh-CN" altLang="en-US" dirty="0" smtClean="0"/>
              <a:t>的向量。</a:t>
            </a:r>
            <a:endParaRPr lang="en-US" altLang="zh-CN" dirty="0" smtClean="0"/>
          </a:p>
          <a:p>
            <a:r>
              <a:rPr lang="zh-CN" altLang="en-US" dirty="0" smtClean="0"/>
              <a:t>每次插入一个新向量。我们从高到低对于每一位</a:t>
            </a:r>
            <a:r>
              <a:rPr lang="en-US" altLang="zh-CN" dirty="0" smtClean="0"/>
              <a:t>u</a:t>
            </a:r>
            <a:r>
              <a:rPr lang="zh-CN" altLang="en-US" dirty="0" smtClean="0"/>
              <a:t>，如果该位新向量不为</a:t>
            </a:r>
            <a:r>
              <a:rPr lang="en-US" altLang="zh-CN" dirty="0" smtClean="0"/>
              <a:t>0</a:t>
            </a:r>
            <a:r>
              <a:rPr lang="zh-CN" altLang="en-US" dirty="0" smtClean="0"/>
              <a:t>且存了这样一个</a:t>
            </a:r>
            <a:r>
              <a:rPr lang="en-US" altLang="zh-CN" dirty="0" smtClean="0"/>
              <a:t>u</a:t>
            </a:r>
            <a:r>
              <a:rPr lang="zh-CN" altLang="en-US" dirty="0" smtClean="0"/>
              <a:t>位为</a:t>
            </a:r>
            <a:r>
              <a:rPr lang="en-US" altLang="zh-CN" dirty="0" smtClean="0"/>
              <a:t>1</a:t>
            </a:r>
            <a:r>
              <a:rPr lang="zh-CN" altLang="en-US" dirty="0" smtClean="0"/>
              <a:t>的向量，我们就用那个向量消元。</a:t>
            </a:r>
            <a:endParaRPr lang="en-US" altLang="zh-CN" dirty="0" smtClean="0"/>
          </a:p>
          <a:p>
            <a:r>
              <a:rPr lang="zh-CN" altLang="en-US" dirty="0" smtClean="0"/>
              <a:t>否则这个向量就是有用的。我们继续对于更小的</a:t>
            </a:r>
            <a:r>
              <a:rPr lang="en-US" altLang="zh-CN" dirty="0" smtClean="0"/>
              <a:t>u</a:t>
            </a:r>
            <a:r>
              <a:rPr lang="zh-CN" altLang="en-US" dirty="0" smtClean="0"/>
              <a:t>消元，结束后将</a:t>
            </a:r>
            <a:r>
              <a:rPr lang="en-US" altLang="zh-CN" dirty="0" smtClean="0"/>
              <a:t>u</a:t>
            </a:r>
            <a:r>
              <a:rPr lang="zh-CN" altLang="en-US" dirty="0" smtClean="0"/>
              <a:t>位通过除常数变成</a:t>
            </a:r>
            <a:r>
              <a:rPr lang="en-US" altLang="zh-CN" dirty="0" smtClean="0"/>
              <a:t>1</a:t>
            </a:r>
            <a:r>
              <a:rPr lang="zh-CN" altLang="en-US" dirty="0" smtClean="0"/>
              <a:t>，之后保存为“</a:t>
            </a:r>
            <a:r>
              <a:rPr lang="en-US" altLang="zh-CN" dirty="0" smtClean="0"/>
              <a:t>u</a:t>
            </a:r>
            <a:r>
              <a:rPr lang="zh-CN" altLang="en-US" dirty="0" smtClean="0"/>
              <a:t>位为</a:t>
            </a:r>
            <a:r>
              <a:rPr lang="en-US" altLang="zh-CN" dirty="0" smtClean="0"/>
              <a:t>1</a:t>
            </a:r>
            <a:r>
              <a:rPr lang="zh-CN" altLang="en-US" dirty="0" smtClean="0"/>
              <a:t>的向量”。但是我们发现保存好的其他向量可能会</a:t>
            </a:r>
            <a:r>
              <a:rPr lang="en-US" altLang="zh-CN" dirty="0" smtClean="0"/>
              <a:t>u</a:t>
            </a:r>
            <a:r>
              <a:rPr lang="zh-CN" altLang="en-US" dirty="0" smtClean="0"/>
              <a:t>位不为</a:t>
            </a:r>
            <a:r>
              <a:rPr lang="en-US" altLang="zh-CN" dirty="0" smtClean="0"/>
              <a:t>0</a:t>
            </a:r>
            <a:r>
              <a:rPr lang="zh-CN" altLang="en-US" dirty="0" smtClean="0"/>
              <a:t>，这时候我们就可以用这个向量再次进行消元。</a:t>
            </a:r>
            <a:endParaRPr lang="en-US" altLang="zh-CN" dirty="0"/>
          </a:p>
          <a:p>
            <a:endParaRPr lang="en-US" altLang="zh-CN" dirty="0" smtClean="0"/>
          </a:p>
          <a:p>
            <a:endParaRPr lang="en-US" altLang="zh-CN" dirty="0"/>
          </a:p>
          <a:p>
            <a:endParaRPr lang="en-US" altLang="zh-CN" dirty="0" smtClean="0"/>
          </a:p>
          <a:p>
            <a:endParaRPr lang="en-US" altLang="zh-CN" dirty="0"/>
          </a:p>
        </p:txBody>
      </p:sp>
    </p:spTree>
    <p:extLst>
      <p:ext uri="{BB962C8B-B14F-4D97-AF65-F5344CB8AC3E}">
        <p14:creationId xmlns:p14="http://schemas.microsoft.com/office/powerpoint/2010/main" val="135331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线性空间与基</a:t>
            </a:r>
          </a:p>
        </p:txBody>
      </p:sp>
      <p:sp>
        <p:nvSpPr>
          <p:cNvPr id="3" name="内容占位符 2"/>
          <p:cNvSpPr>
            <a:spLocks noGrp="1"/>
          </p:cNvSpPr>
          <p:nvPr>
            <p:ph idx="1"/>
          </p:nvPr>
        </p:nvSpPr>
        <p:spPr>
          <a:xfrm>
            <a:off x="5903307" y="1752600"/>
            <a:ext cx="5322277" cy="4229100"/>
          </a:xfrm>
        </p:spPr>
        <p:txBody>
          <a:bodyPr/>
          <a:lstStyle/>
          <a:p>
            <a:r>
              <a:rPr lang="zh-CN" altLang="en-US" dirty="0" smtClean="0"/>
              <a:t>每次插入的复杂度为</a:t>
            </a:r>
            <a:r>
              <a:rPr lang="en-US" altLang="zh-CN" dirty="0" smtClean="0"/>
              <a:t>O(</a:t>
            </a:r>
            <a:r>
              <a:rPr lang="zh-CN" altLang="en-US" dirty="0" smtClean="0"/>
              <a:t>维数</a:t>
            </a:r>
            <a:r>
              <a:rPr lang="en-US" altLang="zh-CN" dirty="0" smtClean="0"/>
              <a:t>)</a:t>
            </a:r>
            <a:r>
              <a:rPr lang="zh-CN" altLang="en-US" dirty="0" smtClean="0"/>
              <a:t>。建立整个基的复杂度常为</a:t>
            </a:r>
            <a:r>
              <a:rPr lang="en-US" altLang="zh-CN" dirty="0"/>
              <a:t>O(</a:t>
            </a:r>
            <a:r>
              <a:rPr lang="zh-CN" altLang="en-US" dirty="0" smtClean="0"/>
              <a:t>维数</a:t>
            </a:r>
            <a:r>
              <a:rPr lang="en-US" altLang="zh-CN" dirty="0" smtClean="0"/>
              <a:t>^2)</a:t>
            </a:r>
            <a:r>
              <a:rPr lang="zh-CN" altLang="en-US" dirty="0" smtClean="0"/>
              <a:t>。</a:t>
            </a:r>
            <a:endParaRPr lang="en-US" altLang="zh-CN" dirty="0" smtClean="0"/>
          </a:p>
          <a:p>
            <a:endParaRPr lang="en-US" altLang="zh-CN" dirty="0"/>
          </a:p>
          <a:p>
            <a:r>
              <a:rPr lang="zh-CN" altLang="en-US" dirty="0" smtClean="0"/>
              <a:t>注：这样求出的基常被称为</a:t>
            </a:r>
            <a:r>
              <a:rPr lang="zh-CN" altLang="en-US" b="1" dirty="0" smtClean="0"/>
              <a:t>线性基</a:t>
            </a:r>
            <a:endParaRPr lang="zh-CN" altLang="en-US" b="1" dirty="0"/>
          </a:p>
        </p:txBody>
      </p:sp>
      <p:pic>
        <p:nvPicPr>
          <p:cNvPr id="4" name="图片 3"/>
          <p:cNvPicPr>
            <a:picLocks noChangeAspect="1"/>
          </p:cNvPicPr>
          <p:nvPr/>
        </p:nvPicPr>
        <p:blipFill>
          <a:blip r:embed="rId2"/>
          <a:stretch>
            <a:fillRect/>
          </a:stretch>
        </p:blipFill>
        <p:spPr>
          <a:xfrm>
            <a:off x="924535" y="1752600"/>
            <a:ext cx="4838095" cy="3476190"/>
          </a:xfrm>
          <a:prstGeom prst="rect">
            <a:avLst/>
          </a:prstGeom>
        </p:spPr>
      </p:pic>
    </p:spTree>
    <p:extLst>
      <p:ext uri="{BB962C8B-B14F-4D97-AF65-F5344CB8AC3E}">
        <p14:creationId xmlns:p14="http://schemas.microsoft.com/office/powerpoint/2010/main" val="3199516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065212" y="1747011"/>
            <a:ext cx="9924571" cy="4234689"/>
          </a:xfrm>
          <a:prstGeom prst="rect">
            <a:avLst/>
          </a:prstGeom>
        </p:spPr>
      </p:pic>
    </p:spTree>
    <p:extLst>
      <p:ext uri="{BB962C8B-B14F-4D97-AF65-F5344CB8AC3E}">
        <p14:creationId xmlns:p14="http://schemas.microsoft.com/office/powerpoint/2010/main" val="329039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什么是微积分</a:t>
            </a:r>
            <a:endParaRPr lang="zh-CN" altLang="en-US" dirty="0"/>
          </a:p>
        </p:txBody>
      </p:sp>
      <p:sp>
        <p:nvSpPr>
          <p:cNvPr id="3" name="内容占位符 2"/>
          <p:cNvSpPr>
            <a:spLocks noGrp="1"/>
          </p:cNvSpPr>
          <p:nvPr>
            <p:ph idx="1"/>
          </p:nvPr>
        </p:nvSpPr>
        <p:spPr/>
        <p:txBody>
          <a:bodyPr/>
          <a:lstStyle/>
          <a:p>
            <a:r>
              <a:rPr lang="zh-CN" altLang="en-US" dirty="0" smtClean="0"/>
              <a:t>微积分的主要研究对象就是微分和积分。</a:t>
            </a:r>
            <a:endParaRPr lang="zh-CN" altLang="en-US" dirty="0"/>
          </a:p>
        </p:txBody>
      </p:sp>
    </p:spTree>
    <p:extLst>
      <p:ext uri="{BB962C8B-B14F-4D97-AF65-F5344CB8AC3E}">
        <p14:creationId xmlns:p14="http://schemas.microsoft.com/office/powerpoint/2010/main" val="887802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线性空间与基</a:t>
            </a:r>
            <a:endParaRPr lang="zh-CN" altLang="en-US" dirty="0"/>
          </a:p>
        </p:txBody>
      </p:sp>
      <p:sp>
        <p:nvSpPr>
          <p:cNvPr id="3" name="内容占位符 2"/>
          <p:cNvSpPr>
            <a:spLocks noGrp="1"/>
          </p:cNvSpPr>
          <p:nvPr>
            <p:ph idx="1"/>
          </p:nvPr>
        </p:nvSpPr>
        <p:spPr/>
        <p:txBody>
          <a:bodyPr/>
          <a:lstStyle/>
          <a:p>
            <a:r>
              <a:rPr lang="zh-CN" altLang="en-US" dirty="0" smtClean="0"/>
              <a:t>还有</a:t>
            </a:r>
            <a:r>
              <a:rPr lang="zh-CN" altLang="en-US" dirty="0"/>
              <a:t>一个常见的情形是我们有两组数，对于每一组我们都求出了线性基，现在我们要求出这两组数共同组成的线性基。</a:t>
            </a:r>
            <a:endParaRPr lang="en-US" altLang="zh-CN" dirty="0"/>
          </a:p>
          <a:p>
            <a:r>
              <a:rPr lang="zh-CN" altLang="en-US" dirty="0"/>
              <a:t>其实只要将第二组数形成的基插入第一组数张成的基即可。</a:t>
            </a:r>
          </a:p>
          <a:p>
            <a:endParaRPr lang="zh-CN" altLang="en-US" dirty="0"/>
          </a:p>
        </p:txBody>
      </p:sp>
    </p:spTree>
    <p:extLst>
      <p:ext uri="{BB962C8B-B14F-4D97-AF65-F5344CB8AC3E}">
        <p14:creationId xmlns:p14="http://schemas.microsoft.com/office/powerpoint/2010/main" val="1665485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线性空间与基</a:t>
            </a:r>
            <a:endParaRPr lang="zh-CN" altLang="en-US" dirty="0"/>
          </a:p>
        </p:txBody>
      </p:sp>
      <p:sp>
        <p:nvSpPr>
          <p:cNvPr id="3" name="内容占位符 2"/>
          <p:cNvSpPr>
            <a:spLocks noGrp="1"/>
          </p:cNvSpPr>
          <p:nvPr>
            <p:ph idx="1"/>
          </p:nvPr>
        </p:nvSpPr>
        <p:spPr/>
        <p:txBody>
          <a:bodyPr/>
          <a:lstStyle/>
          <a:p>
            <a:r>
              <a:rPr lang="zh-CN" altLang="en-US" dirty="0" smtClean="0"/>
              <a:t>比如有一列数，如何求出一个区间的基？</a:t>
            </a:r>
            <a:endParaRPr lang="en-US" altLang="zh-CN" dirty="0" smtClean="0"/>
          </a:p>
          <a:p>
            <a:r>
              <a:rPr lang="zh-CN" altLang="en-US" dirty="0" smtClean="0"/>
              <a:t>有数列</a:t>
            </a:r>
            <a:r>
              <a:rPr lang="en-US" altLang="zh-CN" dirty="0" smtClean="0"/>
              <a:t>a1,a2…an</a:t>
            </a:r>
            <a:r>
              <a:rPr lang="zh-CN" altLang="en-US" dirty="0" smtClean="0"/>
              <a:t>，</a:t>
            </a:r>
            <a:r>
              <a:rPr lang="en-US" altLang="zh-CN" dirty="0" smtClean="0"/>
              <a:t>q</a:t>
            </a:r>
            <a:r>
              <a:rPr lang="zh-CN" altLang="en-US" dirty="0" smtClean="0"/>
              <a:t>次询问每次给</a:t>
            </a:r>
            <a:r>
              <a:rPr lang="en-US" altLang="zh-CN" dirty="0" err="1" smtClean="0"/>
              <a:t>l,r</a:t>
            </a:r>
            <a:r>
              <a:rPr lang="zh-CN" altLang="en-US" dirty="0" smtClean="0"/>
              <a:t>，求</a:t>
            </a:r>
            <a:r>
              <a:rPr lang="en-US" altLang="zh-CN" dirty="0" smtClean="0"/>
              <a:t>a[l]…a[r]</a:t>
            </a:r>
            <a:r>
              <a:rPr lang="zh-CN" altLang="en-US" dirty="0" smtClean="0"/>
              <a:t>的线性基</a:t>
            </a:r>
            <a:endParaRPr lang="en-US" altLang="zh-CN" dirty="0" smtClean="0"/>
          </a:p>
          <a:p>
            <a:r>
              <a:rPr lang="en-US" altLang="zh-CN" dirty="0" smtClean="0"/>
              <a:t>ST</a:t>
            </a:r>
            <a:r>
              <a:rPr lang="zh-CN" altLang="en-US" dirty="0" smtClean="0"/>
              <a:t>表：</a:t>
            </a:r>
            <a:r>
              <a:rPr lang="en-US" altLang="zh-CN" dirty="0" smtClean="0"/>
              <a:t>nlog^2+qlog</a:t>
            </a:r>
          </a:p>
          <a:p>
            <a:r>
              <a:rPr lang="zh-CN" altLang="en-US" dirty="0"/>
              <a:t>也</a:t>
            </a:r>
            <a:r>
              <a:rPr lang="zh-CN" altLang="en-US" dirty="0" smtClean="0"/>
              <a:t>有一个</a:t>
            </a:r>
            <a:r>
              <a:rPr lang="en-US" altLang="zh-CN" dirty="0" err="1" smtClean="0"/>
              <a:t>nlog+qlog</a:t>
            </a:r>
            <a:r>
              <a:rPr lang="zh-CN" altLang="en-US" dirty="0" smtClean="0"/>
              <a:t>的做法，忘了</a:t>
            </a:r>
            <a:endParaRPr lang="en-US" altLang="zh-CN" dirty="0" smtClean="0"/>
          </a:p>
        </p:txBody>
      </p:sp>
    </p:spTree>
    <p:extLst>
      <p:ext uri="{BB962C8B-B14F-4D97-AF65-F5344CB8AC3E}">
        <p14:creationId xmlns:p14="http://schemas.microsoft.com/office/powerpoint/2010/main" val="28736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矩阵与线性变换</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5213" y="1752599"/>
                <a:ext cx="10058401" cy="4988170"/>
              </a:xfrm>
            </p:spPr>
            <p:txBody>
              <a:bodyPr>
                <a:normAutofit/>
              </a:bodyPr>
              <a:lstStyle/>
              <a:p>
                <a:r>
                  <a:rPr lang="zh-CN" altLang="en-US" dirty="0" smtClean="0"/>
                  <a:t>我们假设大家知道矩阵乘法的定义。</a:t>
                </a:r>
                <a:endParaRPr lang="en-US" altLang="zh-CN" dirty="0" smtClean="0"/>
              </a:p>
              <a:p>
                <a:r>
                  <a:rPr lang="zh-CN" altLang="en-US" dirty="0" smtClean="0"/>
                  <a:t>我们称一个变换（也就是一个函数）</a:t>
                </a:r>
                <a14:m>
                  <m:oMath xmlns:m="http://schemas.openxmlformats.org/officeDocument/2006/math">
                    <m:r>
                      <a:rPr lang="en-US" altLang="zh-CN" b="0" i="1" smtClean="0">
                        <a:latin typeface="Cambria Math" panose="02040503050406030204" pitchFamily="18" charset="0"/>
                      </a:rPr>
                      <m:t>𝑓</m:t>
                    </m:r>
                  </m:oMath>
                </a14:m>
                <a:r>
                  <a:rPr lang="zh-CN" altLang="en-US" dirty="0" smtClean="0"/>
                  <a:t>是线性的当且仅当</a:t>
                </a:r>
                <a:endParaRPr lang="en-US" altLang="zh-CN" dirty="0" smtClean="0"/>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a:rPr>
                        </m:ctrlPr>
                      </m:dPr>
                      <m:e>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i="1">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a:rPr>
                        </m:ctrlPr>
                      </m:dPr>
                      <m:e>
                        <m:r>
                          <a:rPr lang="en-US" altLang="zh-CN" b="0" i="1" smtClean="0">
                            <a:latin typeface="Cambria Math" panose="02040503050406030204" pitchFamily="18" charset="0"/>
                          </a:rPr>
                          <m:t>𝑐𝑎</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𝑐𝑓</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endParaRPr lang="en-US" altLang="zh-CN" dirty="0" smtClean="0"/>
              </a:p>
              <a:p>
                <a:r>
                  <a:rPr lang="zh-CN" altLang="en-US" dirty="0" smtClean="0"/>
                  <a:t>我们发现一个线性空间</a:t>
                </a:r>
                <a:r>
                  <a:rPr lang="en-US" altLang="zh-CN" dirty="0" smtClean="0"/>
                  <a:t>A</a:t>
                </a:r>
                <a:r>
                  <a:rPr lang="zh-CN" altLang="en-US" dirty="0" smtClean="0"/>
                  <a:t>到线性空间</a:t>
                </a:r>
                <a:r>
                  <a:rPr lang="en-US" altLang="zh-CN" dirty="0" smtClean="0"/>
                  <a:t>B</a:t>
                </a:r>
                <a:r>
                  <a:rPr lang="zh-CN" altLang="en-US" dirty="0" smtClean="0"/>
                  <a:t>的线性变换可以用一个矩阵描述。这是因为只要确定了线性空间</a:t>
                </a:r>
                <a:r>
                  <a:rPr lang="en-US" altLang="zh-CN" dirty="0" smtClean="0"/>
                  <a:t>A</a:t>
                </a:r>
                <a:r>
                  <a:rPr lang="zh-CN" altLang="en-US" dirty="0" smtClean="0"/>
                  <a:t>的每个基投影到哪，我们就能确定整个线性变换（</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a:rPr>
                        </m:ctrlPr>
                      </m:dPr>
                      <m:e>
                        <m:sSub>
                          <m:sSubPr>
                            <m:ctrlPr>
                              <a:rPr lang="en-US" altLang="zh-CN" b="0" i="1" smtClean="0">
                                <a:latin typeface="Cambria Math"/>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sSub>
                          <m:sSubPr>
                            <m:ctrlPr>
                              <a:rPr lang="en-US" altLang="zh-CN" b="0" i="1" smtClean="0">
                                <a:latin typeface="Cambria Math"/>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sSub>
                          <m:sSubPr>
                            <m:ctrlPr>
                              <a:rPr lang="en-US" altLang="zh-CN" b="0" i="1" smtClean="0">
                                <a:latin typeface="Cambria Math"/>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𝑛</m:t>
                            </m:r>
                          </m:sub>
                        </m:sSub>
                        <m:sSub>
                          <m:sSubPr>
                            <m:ctrlPr>
                              <a:rPr lang="en-US" altLang="zh-CN" b="0" i="1" smtClean="0">
                                <a:latin typeface="Cambria Math"/>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sSub>
                      <m:sSubPr>
                        <m:ctrlPr>
                          <a:rPr lang="en-US" altLang="zh-CN" b="0" i="1" smtClean="0">
                            <a:latin typeface="Cambria Math"/>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𝑓</m:t>
                    </m:r>
                    <m:d>
                      <m:dPr>
                        <m:ctrlPr>
                          <a:rPr lang="en-US" altLang="zh-CN" b="0" i="1" smtClean="0">
                            <a:latin typeface="Cambria Math"/>
                          </a:rPr>
                        </m:ctrlPr>
                      </m:dPr>
                      <m:e>
                        <m:sSub>
                          <m:sSubPr>
                            <m:ctrlPr>
                              <a:rPr lang="en-US" altLang="zh-CN" b="0" i="1" smtClean="0">
                                <a:latin typeface="Cambria Math"/>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latin typeface="Cambria Math"/>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𝑓</m:t>
                    </m:r>
                    <m:d>
                      <m:dPr>
                        <m:ctrlPr>
                          <a:rPr lang="en-US" altLang="zh-CN" b="0" i="1" smtClean="0">
                            <a:latin typeface="Cambria Math"/>
                          </a:rPr>
                        </m:ctrlPr>
                      </m:dPr>
                      <m:e>
                        <m:sSub>
                          <m:sSubPr>
                            <m:ctrlPr>
                              <a:rPr lang="en-US" altLang="zh-CN" b="0" i="1" smtClean="0">
                                <a:latin typeface="Cambria Math"/>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oMath>
                </a14:m>
                <a:r>
                  <a:rPr lang="zh-CN" altLang="en-US" dirty="0" smtClean="0"/>
                  <a:t>）。</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5213" y="1752599"/>
                <a:ext cx="10058401" cy="4988170"/>
              </a:xfrm>
              <a:blipFill>
                <a:blip r:embed="rId2"/>
                <a:stretch>
                  <a:fillRect l="-848" t="-855" r="-1091"/>
                </a:stretch>
              </a:blipFill>
            </p:spPr>
            <p:txBody>
              <a:bodyPr/>
              <a:lstStyle/>
              <a:p>
                <a:r>
                  <a:rPr lang="zh-CN" altLang="en-US">
                    <a:noFill/>
                  </a:rPr>
                  <a:t> </a:t>
                </a:r>
              </a:p>
            </p:txBody>
          </p:sp>
        </mc:Fallback>
      </mc:AlternateContent>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3139948" y="4640077"/>
            <a:ext cx="5908930" cy="2100692"/>
          </a:xfrm>
          <a:prstGeom prst="rect">
            <a:avLst/>
          </a:prstGeom>
        </p:spPr>
      </p:pic>
    </p:spTree>
    <p:extLst>
      <p:ext uri="{BB962C8B-B14F-4D97-AF65-F5344CB8AC3E}">
        <p14:creationId xmlns:p14="http://schemas.microsoft.com/office/powerpoint/2010/main" val="3456185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矩阵与线性变换</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5213" y="1752599"/>
                <a:ext cx="10058401" cy="4988170"/>
              </a:xfrm>
            </p:spPr>
            <p:txBody>
              <a:bodyPr>
                <a:normAutofit fontScale="92500" lnSpcReduction="10000"/>
              </a:bodyPr>
              <a:lstStyle/>
              <a:p>
                <a:r>
                  <a:rPr lang="en-US" altLang="zh-CN" dirty="0" smtClean="0"/>
                  <a:t>(a1,a2…an)</a:t>
                </a:r>
                <a:r>
                  <a:rPr lang="zh-CN" altLang="en-US" dirty="0" smtClean="0"/>
                  <a:t>就是</a:t>
                </a:r>
                <a:r>
                  <a:rPr lang="en-US" altLang="zh-CN" dirty="0" smtClean="0"/>
                  <a:t>A</a:t>
                </a:r>
                <a:r>
                  <a:rPr lang="zh-CN" altLang="en-US" dirty="0" smtClean="0"/>
                  <a:t>里某个向量的基表示。如果我们把每个</a:t>
                </a:r>
                <a:r>
                  <a:rPr lang="en-US" altLang="zh-CN" dirty="0" smtClean="0"/>
                  <a:t>f(</a:t>
                </a:r>
                <a:r>
                  <a:rPr lang="en-US" altLang="zh-CN" dirty="0" err="1" smtClean="0"/>
                  <a:t>ai</a:t>
                </a:r>
                <a:r>
                  <a:rPr lang="en-US" altLang="zh-CN" dirty="0" smtClean="0"/>
                  <a:t>)</a:t>
                </a:r>
                <a:r>
                  <a:rPr lang="zh-CN" altLang="en-US" dirty="0" smtClean="0"/>
                  <a:t>也写成</a:t>
                </a:r>
                <a:r>
                  <a:rPr lang="en-US" altLang="zh-CN" dirty="0" smtClean="0"/>
                  <a:t>B</a:t>
                </a:r>
                <a:r>
                  <a:rPr lang="zh-CN" altLang="en-US" dirty="0" smtClean="0"/>
                  <a:t>里向量的基表示，我们就会得到完整的线性变换矩阵。</a:t>
                </a:r>
                <a:endParaRPr lang="en-US" altLang="zh-CN" dirty="0" smtClean="0"/>
              </a:p>
              <a:p>
                <a:endParaRPr lang="en-US" altLang="zh-CN" dirty="0"/>
              </a:p>
              <a:p>
                <a:endParaRPr lang="en-US" altLang="zh-CN" dirty="0" smtClean="0"/>
              </a:p>
              <a:p>
                <a:endParaRPr lang="en-US" altLang="zh-CN" dirty="0"/>
              </a:p>
              <a:p>
                <a:r>
                  <a:rPr lang="zh-CN" altLang="en-US" dirty="0" smtClean="0"/>
                  <a:t>这里我们举二维平面顺时针旋转</a:t>
                </a:r>
                <a:r>
                  <a:rPr lang="en-US" altLang="zh-CN" dirty="0" smtClean="0"/>
                  <a:t>90°</a:t>
                </a:r>
                <a:r>
                  <a:rPr lang="zh-CN" altLang="en-US" dirty="0" smtClean="0"/>
                  <a:t>作为例子。我们知道</a:t>
                </a:r>
                <a:r>
                  <a:rPr lang="en-US" altLang="zh-CN" dirty="0" smtClean="0"/>
                  <a:t>(1,0)</a:t>
                </a:r>
                <a:r>
                  <a:rPr lang="zh-CN" altLang="en-US" dirty="0" smtClean="0"/>
                  <a:t>和</a:t>
                </a:r>
                <a:r>
                  <a:rPr lang="en-US" altLang="zh-CN" dirty="0" smtClean="0"/>
                  <a:t>(0,1)</a:t>
                </a:r>
                <a:r>
                  <a:rPr lang="zh-CN" altLang="en-US" dirty="0" smtClean="0"/>
                  <a:t>是一组基，旋转</a:t>
                </a:r>
                <a:r>
                  <a:rPr lang="en-US" altLang="zh-CN" dirty="0" smtClean="0"/>
                  <a:t>90°</a:t>
                </a:r>
                <a:r>
                  <a:rPr lang="zh-CN" altLang="en-US" dirty="0" smtClean="0"/>
                  <a:t>分别得到了</a:t>
                </a:r>
                <a:r>
                  <a:rPr lang="en-US" altLang="zh-CN" dirty="0" smtClean="0"/>
                  <a:t>(0,1)</a:t>
                </a:r>
                <a:r>
                  <a:rPr lang="zh-CN" altLang="en-US" dirty="0" smtClean="0"/>
                  <a:t>和</a:t>
                </a:r>
                <a:r>
                  <a:rPr lang="en-US" altLang="zh-CN" dirty="0" smtClean="0"/>
                  <a:t>(-1,0)</a:t>
                </a:r>
                <a:r>
                  <a:rPr lang="zh-CN" altLang="en-US" dirty="0" smtClean="0"/>
                  <a:t>，那么线性变换矩阵是</a:t>
                </a:r>
                <a14:m>
                  <m:oMath xmlns:m="http://schemas.openxmlformats.org/officeDocument/2006/math">
                    <m:d>
                      <m:dPr>
                        <m:ctrlPr>
                          <a:rPr lang="en-US" altLang="zh-CN" i="1" smtClean="0">
                            <a:latin typeface="Cambria Math"/>
                          </a:rPr>
                        </m:ctrlPr>
                      </m:dPr>
                      <m:e>
                        <m:m>
                          <m:mPr>
                            <m:mcs>
                              <m:mc>
                                <m:mcPr>
                                  <m:count m:val="2"/>
                                  <m:mcJc m:val="center"/>
                                </m:mcPr>
                              </m:mc>
                            </m:mcs>
                            <m:ctrlPr>
                              <a:rPr lang="en-US" altLang="zh-CN" i="1" smtClean="0">
                                <a:latin typeface="Cambria Math"/>
                              </a:rPr>
                            </m:ctrlPr>
                          </m:mPr>
                          <m:mr>
                            <m:e>
                              <m:r>
                                <m:rPr>
                                  <m:brk m:alnAt="7"/>
                                </m:rPr>
                                <a:rPr lang="en-US" altLang="zh-CN" b="0" i="1" smtClean="0">
                                  <a:latin typeface="Cambria Math" panose="02040503050406030204" pitchFamily="18" charset="0"/>
                                </a:rPr>
                                <m:t>0</m:t>
                              </m:r>
                            </m:e>
                            <m:e>
                              <m:r>
                                <a:rPr lang="en-US" altLang="zh-CN" i="1">
                                  <a:latin typeface="Cambria Math" panose="02040503050406030204" pitchFamily="18" charset="0"/>
                                </a:rPr>
                                <m:t>−</m:t>
                              </m:r>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
                      </m:e>
                    </m:d>
                  </m:oMath>
                </a14:m>
                <a:r>
                  <a:rPr lang="zh-CN" altLang="en-US" dirty="0" smtClean="0"/>
                  <a:t>。确实，</a:t>
                </a:r>
                <a14:m>
                  <m:oMath xmlns:m="http://schemas.openxmlformats.org/officeDocument/2006/math">
                    <m:d>
                      <m:dPr>
                        <m:ctrlPr>
                          <a:rPr lang="en-US" altLang="zh-CN" i="1">
                            <a:latin typeface="Cambria Math"/>
                          </a:rPr>
                        </m:ctrlPr>
                      </m:dPr>
                      <m:e>
                        <m:m>
                          <m:mPr>
                            <m:mcs>
                              <m:mc>
                                <m:mcPr>
                                  <m:count m:val="2"/>
                                  <m:mcJc m:val="center"/>
                                </m:mcPr>
                              </m:mc>
                            </m:mcs>
                            <m:ctrlPr>
                              <a:rPr lang="en-US" altLang="zh-CN" i="1">
                                <a:latin typeface="Cambria Math"/>
                              </a:rPr>
                            </m:ctrlPr>
                          </m:mPr>
                          <m:mr>
                            <m:e>
                              <m:r>
                                <m:rPr>
                                  <m:brk m:alnAt="7"/>
                                </m:rPr>
                                <a:rPr lang="en-US" altLang="zh-CN" i="1">
                                  <a:latin typeface="Cambria Math" panose="02040503050406030204" pitchFamily="18" charset="0"/>
                                </a:rPr>
                                <m:t>0</m:t>
                              </m:r>
                            </m:e>
                            <m:e>
                              <m:r>
                                <a:rPr lang="en-US" altLang="zh-CN" i="1">
                                  <a:latin typeface="Cambria Math" panose="02040503050406030204" pitchFamily="18" charset="0"/>
                                </a:rPr>
                                <m:t>−1</m:t>
                              </m:r>
                            </m:e>
                          </m:mr>
                          <m:mr>
                            <m:e>
                              <m:r>
                                <a:rPr lang="en-US" altLang="zh-CN" i="1">
                                  <a:latin typeface="Cambria Math" panose="02040503050406030204" pitchFamily="18" charset="0"/>
                                </a:rPr>
                                <m:t>1</m:t>
                              </m:r>
                            </m:e>
                            <m:e>
                              <m:r>
                                <a:rPr lang="en-US" altLang="zh-CN" i="1">
                                  <a:latin typeface="Cambria Math" panose="02040503050406030204" pitchFamily="18" charset="0"/>
                                </a:rPr>
                                <m:t>0</m:t>
                              </m:r>
                            </m:e>
                          </m:mr>
                        </m:m>
                      </m:e>
                    </m:d>
                    <m:d>
                      <m:dPr>
                        <m:ctrlPr>
                          <a:rPr lang="en-US" altLang="zh-CN" i="1" smtClean="0">
                            <a:latin typeface="Cambria Math"/>
                          </a:rPr>
                        </m:ctrlPr>
                      </m:dPr>
                      <m:e>
                        <m:eqArr>
                          <m:eqArrPr>
                            <m:ctrlPr>
                              <a:rPr lang="en-US" altLang="zh-CN" b="0" i="1" smtClean="0">
                                <a:latin typeface="Cambria Math"/>
                              </a:rPr>
                            </m:ctrlPr>
                          </m:eqArrPr>
                          <m:e>
                            <m:r>
                              <a:rPr lang="en-US" altLang="zh-CN" b="0" i="1" smtClean="0">
                                <a:latin typeface="Cambria Math" panose="02040503050406030204" pitchFamily="18" charset="0"/>
                              </a:rPr>
                              <m:t>𝑎</m:t>
                            </m:r>
                          </m:e>
                          <m:e>
                            <m:r>
                              <a:rPr lang="en-US" altLang="zh-CN" b="0" i="1" smtClean="0">
                                <a:latin typeface="Cambria Math" panose="02040503050406030204" pitchFamily="18" charset="0"/>
                              </a:rPr>
                              <m:t>𝑏</m:t>
                            </m:r>
                          </m:e>
                        </m:eqArr>
                      </m:e>
                    </m:d>
                    <m:r>
                      <a:rPr lang="en-US" altLang="zh-CN" b="0" i="1" smtClean="0">
                        <a:latin typeface="Cambria Math" panose="02040503050406030204" pitchFamily="18" charset="0"/>
                      </a:rPr>
                      <m:t>=</m:t>
                    </m:r>
                    <m:d>
                      <m:dPr>
                        <m:ctrlPr>
                          <a:rPr lang="en-US" altLang="zh-CN" i="1">
                            <a:latin typeface="Cambria Math"/>
                          </a:rPr>
                        </m:ctrlPr>
                      </m:dPr>
                      <m:e>
                        <m:eqArr>
                          <m:eqArrPr>
                            <m:ctrlPr>
                              <a:rPr lang="en-US" altLang="zh-CN" i="1">
                                <a:latin typeface="Cambria Math"/>
                              </a:rPr>
                            </m:ctrlPr>
                          </m:eqArrPr>
                          <m:e>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e>
                            <m:r>
                              <a:rPr lang="en-US" altLang="zh-CN" b="0" i="1" smtClean="0">
                                <a:latin typeface="Cambria Math" panose="02040503050406030204" pitchFamily="18" charset="0"/>
                              </a:rPr>
                              <m:t>𝑎</m:t>
                            </m:r>
                          </m:e>
                        </m:eqArr>
                      </m:e>
                    </m:d>
                  </m:oMath>
                </a14:m>
                <a:r>
                  <a:rPr lang="zh-CN" altLang="en-US" dirty="0" smtClean="0"/>
                  <a:t>，</a:t>
                </a:r>
                <a:r>
                  <a:rPr lang="en-US" altLang="zh-CN" dirty="0" smtClean="0"/>
                  <a:t>(</a:t>
                </a:r>
                <a:r>
                  <a:rPr lang="en-US" altLang="zh-CN" dirty="0" err="1" smtClean="0"/>
                  <a:t>a,b</a:t>
                </a:r>
                <a:r>
                  <a:rPr lang="en-US" altLang="zh-CN" dirty="0" smtClean="0"/>
                  <a:t>)</a:t>
                </a:r>
                <a:r>
                  <a:rPr lang="zh-CN" altLang="en-US" dirty="0" smtClean="0"/>
                  <a:t>转</a:t>
                </a:r>
                <a:r>
                  <a:rPr lang="en-US" altLang="zh-CN" dirty="0" smtClean="0"/>
                  <a:t>90°</a:t>
                </a:r>
                <a:r>
                  <a:rPr lang="zh-CN" altLang="en-US" dirty="0" smtClean="0"/>
                  <a:t>就是</a:t>
                </a:r>
                <a:r>
                  <a:rPr lang="en-US" altLang="zh-CN" dirty="0" smtClean="0"/>
                  <a:t>(-</a:t>
                </a:r>
                <a:r>
                  <a:rPr lang="en-US" altLang="zh-CN" dirty="0" err="1" smtClean="0"/>
                  <a:t>b,a</a:t>
                </a:r>
                <a:r>
                  <a:rPr lang="en-US" altLang="zh-CN" dirty="0" smtClean="0"/>
                  <a:t>)</a:t>
                </a:r>
                <a:r>
                  <a:rPr lang="zh-CN" altLang="en-US" dirty="0" smtClean="0"/>
                  <a:t>。</a:t>
                </a:r>
                <a:endParaRPr lang="en-US" altLang="zh-CN" dirty="0" smtClean="0"/>
              </a:p>
              <a:p>
                <a:r>
                  <a:rPr lang="zh-CN" altLang="en-US" dirty="0" smtClean="0"/>
                  <a:t>矩阵和线性变换在基表示的视角下完全等价。因此我们可以这么说，研究矩阵就是研究线性变换。矩阵乘法就相当于线性变换的复合，即我们先做一个</a:t>
                </a:r>
                <a:r>
                  <a:rPr lang="zh-CN" altLang="en-US" dirty="0"/>
                  <a:t>线性</a:t>
                </a:r>
                <a:r>
                  <a:rPr lang="zh-CN" altLang="en-US" dirty="0" smtClean="0"/>
                  <a:t>变换再做一个</a:t>
                </a:r>
                <a:r>
                  <a:rPr lang="zh-CN" altLang="en-US" dirty="0"/>
                  <a:t>线性</a:t>
                </a:r>
                <a:r>
                  <a:rPr lang="zh-CN" altLang="en-US" dirty="0" smtClean="0"/>
                  <a:t>变换。</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5213" y="1752599"/>
                <a:ext cx="10058401" cy="4988170"/>
              </a:xfrm>
              <a:blipFill>
                <a:blip r:embed="rId2"/>
                <a:stretch>
                  <a:fillRect l="-727" t="-1343" r="-2545" b="-1954"/>
                </a:stretch>
              </a:blipFill>
            </p:spPr>
            <p:txBody>
              <a:bodyPr/>
              <a:lstStyle/>
              <a:p>
                <a:r>
                  <a:rPr lang="zh-CN" altLang="en-US">
                    <a:noFill/>
                  </a:rPr>
                  <a:t> </a:t>
                </a:r>
              </a:p>
            </p:txBody>
          </p:sp>
        </mc:Fallback>
      </mc:AlternateContent>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3662543" y="2402100"/>
            <a:ext cx="4866914" cy="1730243"/>
          </a:xfrm>
          <a:prstGeom prst="rect">
            <a:avLst/>
          </a:prstGeom>
        </p:spPr>
      </p:pic>
    </p:spTree>
    <p:extLst>
      <p:ext uri="{BB962C8B-B14F-4D97-AF65-F5344CB8AC3E}">
        <p14:creationId xmlns:p14="http://schemas.microsoft.com/office/powerpoint/2010/main" val="53638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矩阵与逆矩阵</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5213" y="1752599"/>
                <a:ext cx="10058401" cy="4988170"/>
              </a:xfrm>
            </p:spPr>
            <p:txBody>
              <a:bodyPr>
                <a:normAutofit/>
              </a:bodyPr>
              <a:lstStyle/>
              <a:p>
                <a:r>
                  <a:rPr lang="zh-CN" altLang="en-US" dirty="0" smtClean="0"/>
                  <a:t>接下来我们来考虑逆矩阵的概念。对于</a:t>
                </a:r>
                <a:r>
                  <a:rPr lang="zh-CN" altLang="en-US" b="1" dirty="0" smtClean="0"/>
                  <a:t>方阵</a:t>
                </a:r>
                <a14:m>
                  <m:oMath xmlns:m="http://schemas.openxmlformats.org/officeDocument/2006/math">
                    <m:r>
                      <a:rPr lang="en-US" altLang="zh-CN" b="0" i="1" smtClean="0">
                        <a:latin typeface="Cambria Math" panose="02040503050406030204" pitchFamily="18" charset="0"/>
                      </a:rPr>
                      <m:t>𝐴</m:t>
                    </m:r>
                  </m:oMath>
                </a14:m>
                <a:r>
                  <a:rPr lang="zh-CN" altLang="en-US" dirty="0" smtClean="0"/>
                  <a:t>，我们称</a:t>
                </a:r>
                <a14:m>
                  <m:oMath xmlns:m="http://schemas.openxmlformats.org/officeDocument/2006/math">
                    <m:sSup>
                      <m:sSupPr>
                        <m:ctrlPr>
                          <a:rPr lang="en-US" altLang="zh-CN" b="0" i="1" smtClean="0">
                            <a:latin typeface="Cambria Math"/>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oMath>
                </a14:m>
                <a:r>
                  <a:rPr lang="zh-CN" altLang="en-US" dirty="0" smtClean="0"/>
                  <a:t>为满足</a:t>
                </a:r>
                <a14:m>
                  <m:oMath xmlns:m="http://schemas.openxmlformats.org/officeDocument/2006/math">
                    <m:r>
                      <a:rPr lang="en-US" altLang="zh-CN" b="0" i="1" smtClean="0">
                        <a:latin typeface="Cambria Math" panose="02040503050406030204" pitchFamily="18" charset="0"/>
                      </a:rPr>
                      <m:t>𝐴</m:t>
                    </m:r>
                    <m:sSup>
                      <m:sSupPr>
                        <m:ctrlPr>
                          <a:rPr lang="en-US" altLang="zh-CN" b="0" i="1" smtClean="0">
                            <a:latin typeface="Cambria Math"/>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𝐼</m:t>
                    </m:r>
                  </m:oMath>
                </a14:m>
                <a:r>
                  <a:rPr lang="zh-CN" altLang="en-US" dirty="0" smtClean="0"/>
                  <a:t>（</a:t>
                </a:r>
                <a:r>
                  <a:rPr lang="en-US" altLang="zh-CN" dirty="0" smtClean="0"/>
                  <a:t>I</a:t>
                </a:r>
                <a:r>
                  <a:rPr lang="zh-CN" altLang="en-US" dirty="0" smtClean="0"/>
                  <a:t>为单位矩阵，即对角线上为</a:t>
                </a:r>
                <a:r>
                  <a:rPr lang="en-US" altLang="zh-CN" dirty="0" smtClean="0"/>
                  <a:t>1</a:t>
                </a:r>
                <a:r>
                  <a:rPr lang="zh-CN" altLang="en-US" dirty="0" smtClean="0"/>
                  <a:t>，其他位置为</a:t>
                </a:r>
                <a:r>
                  <a:rPr lang="en-US" altLang="zh-CN" dirty="0" smtClean="0"/>
                  <a:t>0</a:t>
                </a:r>
                <a:r>
                  <a:rPr lang="zh-CN" altLang="en-US" dirty="0" smtClean="0"/>
                  <a:t>的矩阵；容易发现对于任意矩阵</a:t>
                </a:r>
                <a:r>
                  <a:rPr lang="en-US" altLang="zh-CN" dirty="0" smtClean="0"/>
                  <a:t>T</a:t>
                </a:r>
                <a:r>
                  <a:rPr lang="zh-CN" altLang="en-US" dirty="0" smtClean="0"/>
                  <a:t>有</a:t>
                </a:r>
                <a14:m>
                  <m:oMath xmlns:m="http://schemas.openxmlformats.org/officeDocument/2006/math">
                    <m:r>
                      <a:rPr lang="en-US" altLang="zh-CN" b="0" i="1" smtClean="0">
                        <a:latin typeface="Cambria Math" panose="02040503050406030204" pitchFamily="18" charset="0"/>
                      </a:rPr>
                      <m:t>𝐼𝑇</m:t>
                    </m:r>
                    <m:r>
                      <a:rPr lang="en-US" altLang="zh-CN" b="0" i="1" smtClean="0">
                        <a:latin typeface="Cambria Math" panose="02040503050406030204" pitchFamily="18" charset="0"/>
                      </a:rPr>
                      <m:t>=</m:t>
                    </m:r>
                    <m:r>
                      <a:rPr lang="en-US" altLang="zh-CN" b="0" i="1" smtClean="0">
                        <a:latin typeface="Cambria Math" panose="02040503050406030204" pitchFamily="18" charset="0"/>
                      </a:rPr>
                      <m:t>𝑇𝐼</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oMath>
                </a14:m>
                <a:r>
                  <a:rPr lang="zh-CN" altLang="en-US" dirty="0" smtClean="0"/>
                  <a:t>）的矩阵，称为</a:t>
                </a:r>
                <a:r>
                  <a:rPr lang="en-US" altLang="zh-CN" dirty="0" smtClean="0"/>
                  <a:t>A</a:t>
                </a:r>
                <a:r>
                  <a:rPr lang="zh-CN" altLang="en-US" dirty="0" smtClean="0"/>
                  <a:t>的逆矩阵。</a:t>
                </a:r>
                <a:endParaRPr lang="en-US" altLang="zh-CN" dirty="0" smtClean="0"/>
              </a:p>
              <a:p>
                <a:r>
                  <a:rPr lang="zh-CN" altLang="en-US" dirty="0" smtClean="0"/>
                  <a:t>什么时候逆矩阵存在？我们发现</a:t>
                </a:r>
                <a14:m>
                  <m:oMath xmlns:m="http://schemas.openxmlformats.org/officeDocument/2006/math">
                    <m:sSup>
                      <m:sSupPr>
                        <m:ctrlPr>
                          <a:rPr lang="en-US" altLang="zh-CN" b="0" i="1" smtClean="0">
                            <a:latin typeface="Cambria Math"/>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oMath>
                </a14:m>
                <a:r>
                  <a:rPr lang="zh-CN" altLang="en-US" dirty="0" smtClean="0"/>
                  <a:t>相当于把</a:t>
                </a:r>
                <a:r>
                  <a:rPr lang="en-US" altLang="zh-CN" dirty="0" smtClean="0"/>
                  <a:t>A</a:t>
                </a:r>
                <a:r>
                  <a:rPr lang="zh-CN" altLang="en-US" dirty="0" smtClean="0"/>
                  <a:t>对应的变换再变换回去，因此也就是</a:t>
                </a:r>
                <a:r>
                  <a:rPr lang="en-US" altLang="zh-CN" dirty="0" smtClean="0"/>
                  <a:t>A</a:t>
                </a:r>
                <a:r>
                  <a:rPr lang="zh-CN" altLang="en-US" dirty="0" smtClean="0"/>
                  <a:t>逆变换对应的矩阵。如果</a:t>
                </a:r>
                <a:r>
                  <a:rPr lang="en-US" altLang="zh-CN" dirty="0" smtClean="0"/>
                  <a:t>A</a:t>
                </a:r>
                <a:r>
                  <a:rPr lang="zh-CN" altLang="en-US" dirty="0" smtClean="0"/>
                  <a:t>的每列是线性相关的，那么</a:t>
                </a:r>
                <a:r>
                  <a:rPr lang="en-US" altLang="zh-CN" dirty="0" smtClean="0"/>
                  <a:t>A</a:t>
                </a:r>
                <a:r>
                  <a:rPr lang="zh-CN" altLang="en-US" dirty="0" smtClean="0"/>
                  <a:t>对应的线性变换就不会映射到整个空间上，因此逆矩阵就不存在。否则直观上来说逆矩阵就存在。</a:t>
                </a:r>
                <a:endParaRPr lang="en-US" altLang="zh-CN" dirty="0" smtClean="0"/>
              </a:p>
              <a:p>
                <a:pPr lvl="1"/>
                <a:r>
                  <a:rPr lang="zh-CN" altLang="en-US" dirty="0" smtClean="0"/>
                  <a:t>注意这里我们刻意略过了秩</a:t>
                </a:r>
                <a:r>
                  <a:rPr lang="en-US" altLang="zh-CN" dirty="0" smtClean="0"/>
                  <a:t>(rank)</a:t>
                </a:r>
                <a:r>
                  <a:rPr lang="zh-CN" altLang="en-US" dirty="0" smtClean="0"/>
                  <a:t>的概念，简单地来说秩就是高斯消元后主元的个数，也就是</a:t>
                </a:r>
                <a:r>
                  <a:rPr lang="en-US" altLang="zh-CN" dirty="0" smtClean="0"/>
                  <a:t>A</a:t>
                </a:r>
                <a:r>
                  <a:rPr lang="zh-CN" altLang="en-US" dirty="0" smtClean="0"/>
                  <a:t>映射到的空间的维度</a:t>
                </a:r>
                <a:endParaRPr lang="en-US" altLang="zh-CN" dirty="0" smtClean="0"/>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5213" y="1752599"/>
                <a:ext cx="10058401" cy="4988170"/>
              </a:xfrm>
              <a:blipFill>
                <a:blip r:embed="rId2"/>
                <a:stretch>
                  <a:fillRect l="-848" t="-855" r="-39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4216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矩阵与逆矩阵</a:t>
            </a:r>
            <a:endParaRPr lang="zh-CN" altLang="en-US" dirty="0"/>
          </a:p>
        </p:txBody>
      </p:sp>
      <p:sp>
        <p:nvSpPr>
          <p:cNvPr id="3" name="内容占位符 2"/>
          <p:cNvSpPr>
            <a:spLocks noGrp="1"/>
          </p:cNvSpPr>
          <p:nvPr>
            <p:ph idx="1"/>
          </p:nvPr>
        </p:nvSpPr>
        <p:spPr>
          <a:xfrm>
            <a:off x="1065213" y="1752599"/>
            <a:ext cx="5581772" cy="4988170"/>
          </a:xfrm>
        </p:spPr>
        <p:txBody>
          <a:bodyPr>
            <a:normAutofit/>
          </a:bodyPr>
          <a:lstStyle/>
          <a:p>
            <a:r>
              <a:rPr lang="zh-CN" altLang="en-US" dirty="0" smtClean="0"/>
              <a:t>逆矩阵有一个广为流传的求法。我们进行高斯消元，但在高斯消元的同时我们在右边摆一个单位矩阵，我们的行变换，对于单位矩阵也同样进行。</a:t>
            </a:r>
            <a:endParaRPr lang="en-US" altLang="zh-CN" dirty="0"/>
          </a:p>
        </p:txBody>
      </p:sp>
      <p:pic>
        <p:nvPicPr>
          <p:cNvPr id="4" name="图片 3"/>
          <p:cNvPicPr>
            <a:picLocks noChangeAspect="1"/>
          </p:cNvPicPr>
          <p:nvPr/>
        </p:nvPicPr>
        <p:blipFill>
          <a:blip r:embed="rId2"/>
          <a:stretch>
            <a:fillRect/>
          </a:stretch>
        </p:blipFill>
        <p:spPr>
          <a:xfrm>
            <a:off x="7033846" y="158649"/>
            <a:ext cx="4560277" cy="6582120"/>
          </a:xfrm>
          <a:prstGeom prst="rect">
            <a:avLst/>
          </a:prstGeom>
        </p:spPr>
      </p:pic>
      <p:sp>
        <p:nvSpPr>
          <p:cNvPr id="5" name="文本框 4"/>
          <p:cNvSpPr txBox="1"/>
          <p:nvPr/>
        </p:nvSpPr>
        <p:spPr>
          <a:xfrm>
            <a:off x="4443047" y="5287108"/>
            <a:ext cx="2497015" cy="646331"/>
          </a:xfrm>
          <a:prstGeom prst="rect">
            <a:avLst/>
          </a:prstGeom>
          <a:noFill/>
        </p:spPr>
        <p:txBody>
          <a:bodyPr wrap="square" rtlCol="0">
            <a:spAutoFit/>
          </a:bodyPr>
          <a:lstStyle/>
          <a:p>
            <a:r>
              <a:rPr lang="zh-CN" altLang="en-US" dirty="0" smtClean="0">
                <a:latin typeface="等线" panose="02010600030101010101" pitchFamily="2" charset="-122"/>
                <a:ea typeface="等线" panose="02010600030101010101" pitchFamily="2" charset="-122"/>
              </a:rPr>
              <a:t>一位不愿透露姓名的</a:t>
            </a:r>
            <a:r>
              <a:rPr lang="en-US" altLang="zh-CN" dirty="0" smtClean="0">
                <a:latin typeface="等线" panose="02010600030101010101" pitchFamily="2" charset="-122"/>
                <a:ea typeface="等线" panose="02010600030101010101" pitchFamily="2" charset="-122"/>
              </a:rPr>
              <a:t/>
            </a:r>
            <a:br>
              <a:rPr lang="en-US" altLang="zh-CN" dirty="0" smtClean="0">
                <a:latin typeface="等线" panose="02010600030101010101" pitchFamily="2" charset="-122"/>
                <a:ea typeface="等线" panose="02010600030101010101" pitchFamily="2" charset="-122"/>
              </a:rPr>
            </a:br>
            <a:r>
              <a:rPr lang="zh-CN" altLang="en-US" dirty="0" smtClean="0">
                <a:latin typeface="等线" panose="02010600030101010101" pitchFamily="2" charset="-122"/>
                <a:ea typeface="等线" panose="02010600030101010101" pitchFamily="2" charset="-122"/>
              </a:rPr>
              <a:t>同学的线性代数作业→</a:t>
            </a:r>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148226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矩阵与行列式</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5213" y="1752599"/>
                <a:ext cx="10058401" cy="4988170"/>
              </a:xfrm>
            </p:spPr>
            <p:txBody>
              <a:bodyPr>
                <a:normAutofit/>
              </a:bodyPr>
              <a:lstStyle/>
              <a:p>
                <a:r>
                  <a:rPr lang="zh-CN" altLang="en-US" dirty="0" smtClean="0"/>
                  <a:t>接下来我们定义矩阵的行列式。形象地解释行列式较为困难，但直观上行列式反映了线性变换对体积的“膨胀”（行列式是特征值的乘积）。</a:t>
                </a:r>
                <a:endParaRPr lang="en-US" altLang="zh-CN" dirty="0" smtClean="0"/>
              </a:p>
              <a:p>
                <a:r>
                  <a:rPr lang="zh-CN" altLang="en-US" dirty="0" smtClean="0"/>
                  <a:t>对于</a:t>
                </a:r>
                <a:r>
                  <a:rPr lang="en-US" altLang="zh-CN" dirty="0" smtClean="0"/>
                  <a:t>n</a:t>
                </a:r>
                <a:r>
                  <a:rPr lang="zh-CN" altLang="en-US" dirty="0" smtClean="0"/>
                  <a:t>阶方阵</a:t>
                </a:r>
                <a:r>
                  <a:rPr lang="en-US" altLang="zh-CN" dirty="0" smtClean="0"/>
                  <a:t>A</a:t>
                </a:r>
                <a:r>
                  <a:rPr lang="zh-CN" altLang="en-US" dirty="0" smtClean="0"/>
                  <a:t>，对于排列</a:t>
                </a:r>
                <a14:m>
                  <m:oMath xmlns:m="http://schemas.openxmlformats.org/officeDocument/2006/math">
                    <m:r>
                      <a:rPr lang="en-US" altLang="zh-CN" i="1">
                        <a:latin typeface="Cambria Math" panose="02040503050406030204" pitchFamily="18" charset="0"/>
                      </a:rPr>
                      <m:t>𝜎</m:t>
                    </m:r>
                  </m:oMath>
                </a14:m>
                <a:r>
                  <a:rPr lang="zh-CN" altLang="en-US" dirty="0" smtClean="0"/>
                  <a:t>记</a:t>
                </a:r>
                <a14:m>
                  <m:oMath xmlns:m="http://schemas.openxmlformats.org/officeDocument/2006/math">
                    <m:r>
                      <a:rPr lang="en-US" altLang="zh-CN" b="0" i="1" smtClean="0">
                        <a:latin typeface="Cambria Math" panose="02040503050406030204" pitchFamily="18" charset="0"/>
                      </a:rPr>
                      <m:t>𝑠𝑔𝑛</m:t>
                    </m:r>
                    <m:r>
                      <a:rPr lang="en-US" altLang="zh-CN" b="0" i="1" smtClean="0">
                        <a:latin typeface="Cambria Math" panose="02040503050406030204" pitchFamily="18" charset="0"/>
                      </a:rPr>
                      <m:t>(</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oMath>
                </a14:m>
                <a:r>
                  <a:rPr lang="zh-CN" altLang="en-US" dirty="0" smtClean="0"/>
                  <a:t>为</a:t>
                </a:r>
                <a14:m>
                  <m:oMath xmlns:m="http://schemas.openxmlformats.org/officeDocument/2006/math">
                    <m:sSup>
                      <m:sSupPr>
                        <m:ctrlPr>
                          <a:rPr lang="en-US" altLang="zh-CN" b="0" i="1" dirty="0" smtClean="0">
                            <a:latin typeface="Cambria Math"/>
                          </a:rPr>
                        </m:ctrlPr>
                      </m:sSupPr>
                      <m:e>
                        <m:d>
                          <m:dPr>
                            <m:ctrlPr>
                              <a:rPr lang="en-US" altLang="zh-CN" b="0" i="1" dirty="0" smtClean="0">
                                <a:latin typeface="Cambria Math"/>
                              </a:rPr>
                            </m:ctrlPr>
                          </m:dPr>
                          <m:e>
                            <m:r>
                              <a:rPr lang="en-US" altLang="zh-CN" b="0" i="1" dirty="0" smtClean="0">
                                <a:latin typeface="Cambria Math" panose="02040503050406030204" pitchFamily="18" charset="0"/>
                              </a:rPr>
                              <m:t>−1</m:t>
                            </m:r>
                          </m:e>
                        </m:d>
                      </m:e>
                      <m:sup>
                        <m:r>
                          <a:rPr lang="en-US" altLang="zh-CN" b="0" i="1" dirty="0" smtClean="0">
                            <a:latin typeface="Cambria Math" panose="02040503050406030204" pitchFamily="18" charset="0"/>
                          </a:rPr>
                          <m:t>𝑖𝑛𝑣</m:t>
                        </m:r>
                        <m:r>
                          <a:rPr lang="en-US" altLang="zh-CN" b="0" i="1" dirty="0" smtClean="0">
                            <a:latin typeface="Cambria Math" panose="02040503050406030204" pitchFamily="18" charset="0"/>
                          </a:rPr>
                          <m:t>(</m:t>
                        </m:r>
                        <m:r>
                          <a:rPr lang="en-US" altLang="zh-CN" i="1">
                            <a:latin typeface="Cambria Math" panose="02040503050406030204" pitchFamily="18" charset="0"/>
                          </a:rPr>
                          <m:t>𝜎</m:t>
                        </m:r>
                        <m:r>
                          <a:rPr lang="en-US" altLang="zh-CN" b="0" i="1" dirty="0" smtClean="0">
                            <a:latin typeface="Cambria Math" panose="02040503050406030204" pitchFamily="18" charset="0"/>
                          </a:rPr>
                          <m:t>)</m:t>
                        </m:r>
                      </m:sup>
                    </m:sSup>
                  </m:oMath>
                </a14:m>
                <a:r>
                  <a:rPr lang="zh-CN" altLang="en-US" dirty="0" smtClean="0"/>
                  <a:t>，其中</a:t>
                </a:r>
                <a14:m>
                  <m:oMath xmlns:m="http://schemas.openxmlformats.org/officeDocument/2006/math">
                    <m:r>
                      <a:rPr lang="en-US" altLang="zh-CN" b="0" i="1" smtClean="0">
                        <a:latin typeface="Cambria Math" panose="02040503050406030204" pitchFamily="18" charset="0"/>
                      </a:rPr>
                      <m:t>𝑖𝑛𝑣</m:t>
                    </m:r>
                    <m:r>
                      <a:rPr lang="en-US" altLang="zh-CN" b="0" i="1" smtClean="0">
                        <a:latin typeface="Cambria Math" panose="02040503050406030204" pitchFamily="18" charset="0"/>
                      </a:rPr>
                      <m:t>(</m:t>
                    </m:r>
                    <m:r>
                      <a:rPr lang="en-US" altLang="zh-CN" i="1">
                        <a:latin typeface="Cambria Math" panose="02040503050406030204" pitchFamily="18" charset="0"/>
                      </a:rPr>
                      <m:t>𝜎</m:t>
                    </m:r>
                    <m:r>
                      <a:rPr lang="en-US" altLang="zh-CN" b="0" i="1" smtClean="0">
                        <a:latin typeface="Cambria Math" panose="02040503050406030204" pitchFamily="18" charset="0"/>
                      </a:rPr>
                      <m:t>)</m:t>
                    </m:r>
                  </m:oMath>
                </a14:m>
                <a:r>
                  <a:rPr lang="zh-CN" altLang="en-US" dirty="0" smtClean="0"/>
                  <a:t>为</a:t>
                </a:r>
                <a14:m>
                  <m:oMath xmlns:m="http://schemas.openxmlformats.org/officeDocument/2006/math">
                    <m:r>
                      <a:rPr lang="en-US" altLang="zh-CN" i="1">
                        <a:latin typeface="Cambria Math" panose="02040503050406030204" pitchFamily="18" charset="0"/>
                      </a:rPr>
                      <m:t>𝜎</m:t>
                    </m:r>
                  </m:oMath>
                </a14:m>
                <a:r>
                  <a:rPr lang="zh-CN" altLang="en-US" dirty="0" smtClean="0"/>
                  <a:t>逆序对个数，即若逆序对为偶数个</a:t>
                </a:r>
                <a:r>
                  <a:rPr lang="en-US" altLang="zh-CN" dirty="0" err="1" smtClean="0"/>
                  <a:t>sgn</a:t>
                </a:r>
                <a:r>
                  <a:rPr lang="zh-CN" altLang="en-US" dirty="0" smtClean="0"/>
                  <a:t>为</a:t>
                </a:r>
                <a:r>
                  <a:rPr lang="en-US" altLang="zh-CN" dirty="0" smtClean="0"/>
                  <a:t>1</a:t>
                </a:r>
                <a:r>
                  <a:rPr lang="zh-CN" altLang="en-US" dirty="0" smtClean="0"/>
                  <a:t>，否则为</a:t>
                </a:r>
                <a:r>
                  <a:rPr lang="en-US" altLang="zh-CN" dirty="0" smtClean="0"/>
                  <a:t>-1</a:t>
                </a:r>
                <a:r>
                  <a:rPr lang="zh-CN" altLang="en-US" dirty="0" smtClean="0"/>
                  <a:t>。</a:t>
                </a:r>
                <a:endParaRPr lang="en-US" altLang="zh-CN" dirty="0" smtClean="0"/>
              </a:p>
              <a:p>
                <a:r>
                  <a:rPr lang="en-US" altLang="zh-CN" dirty="0" smtClean="0"/>
                  <a:t>A</a:t>
                </a:r>
                <a:r>
                  <a:rPr lang="zh-CN" altLang="en-US" dirty="0" smtClean="0"/>
                  <a:t>的行列式定义为</a:t>
                </a:r>
                <a:r>
                  <a:rPr lang="en-US" altLang="zh-CN" b="0" i="1" dirty="0" smtClean="0">
                    <a:latin typeface="Cambria Math" panose="02040503050406030204" pitchFamily="18" charset="0"/>
                  </a:rPr>
                  <a:t/>
                </a:r>
                <a:br>
                  <a:rPr lang="en-US" altLang="zh-CN" b="0" i="1" dirty="0" smtClean="0">
                    <a:latin typeface="Cambria Math" panose="02040503050406030204" pitchFamily="18" charset="0"/>
                  </a:rPr>
                </a:br>
                <a14:m>
                  <m:oMath xmlns:m="http://schemas.openxmlformats.org/officeDocument/2006/math">
                    <m:nary>
                      <m:naryPr>
                        <m:chr m:val="∑"/>
                        <m:supHide m:val="on"/>
                        <m:ctrlPr>
                          <a:rPr lang="en-US" altLang="zh-CN" b="0" i="1" smtClean="0">
                            <a:latin typeface="Cambria Math"/>
                          </a:rPr>
                        </m:ctrlPr>
                      </m:naryPr>
                      <m:sub>
                        <m:r>
                          <a:rPr lang="en-US" altLang="zh-CN" b="0" i="1" smtClean="0">
                            <a:latin typeface="Cambria Math" panose="02040503050406030204" pitchFamily="18" charset="0"/>
                          </a:rPr>
                          <m:t>𝜎</m:t>
                        </m:r>
                        <m:r>
                          <a:rPr lang="zh-CN" altLang="en-US" i="1">
                            <a:latin typeface="Cambria Math" panose="02040503050406030204" pitchFamily="18" charset="0"/>
                          </a:rPr>
                          <m:t>为</m:t>
                        </m:r>
                        <m:r>
                          <a:rPr lang="zh-CN" altLang="en-US" i="1" smtClean="0">
                            <a:latin typeface="Cambria Math" panose="02040503050406030204" pitchFamily="18" charset="0"/>
                          </a:rPr>
                          <m:t>所有</m:t>
                        </m:r>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zh-CN" altLang="en-US" i="1">
                            <a:latin typeface="Cambria Math" panose="02040503050406030204" pitchFamily="18" charset="0"/>
                          </a:rPr>
                          <m:t>的</m:t>
                        </m:r>
                        <m:r>
                          <a:rPr lang="zh-CN" altLang="en-US" i="1" smtClean="0">
                            <a:latin typeface="Cambria Math" panose="02040503050406030204" pitchFamily="18" charset="0"/>
                          </a:rPr>
                          <m:t>排列</m:t>
                        </m:r>
                      </m:sub>
                      <m:sup/>
                      <m:e>
                        <m:r>
                          <a:rPr lang="en-US" altLang="zh-CN" b="0" i="1" smtClean="0">
                            <a:latin typeface="Cambria Math" panose="02040503050406030204" pitchFamily="18" charset="0"/>
                          </a:rPr>
                          <m:t>𝑠𝑔𝑛</m:t>
                        </m:r>
                        <m:d>
                          <m:dPr>
                            <m:ctrlPr>
                              <a:rPr lang="en-US" altLang="zh-CN" b="0" i="1" smtClean="0">
                                <a:latin typeface="Cambria Math"/>
                              </a:rPr>
                            </m:ctrlPr>
                          </m:dPr>
                          <m:e>
                            <m:r>
                              <a:rPr lang="en-US" altLang="zh-CN" b="0" i="1" smtClean="0">
                                <a:latin typeface="Cambria Math" panose="02040503050406030204" pitchFamily="18" charset="0"/>
                              </a:rPr>
                              <m:t>𝜎</m:t>
                            </m:r>
                          </m:e>
                        </m:d>
                        <m:nary>
                          <m:naryPr>
                            <m:chr m:val="∏"/>
                            <m:ctrlPr>
                              <a:rPr lang="en-US" altLang="zh-CN" b="0" i="1" smtClean="0">
                                <a:latin typeface="Cambria Math"/>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𝑖</m:t>
                                    </m:r>
                                  </m:sub>
                                </m:sSub>
                              </m:sub>
                            </m:sSub>
                          </m:e>
                        </m:nary>
                      </m:e>
                    </m:nary>
                  </m:oMath>
                </a14:m>
                <a:endParaRPr lang="en-US" altLang="zh-CN" dirty="0" smtClean="0"/>
              </a:p>
              <a:p>
                <a:r>
                  <a:rPr lang="zh-CN" altLang="en-US" dirty="0" smtClean="0"/>
                  <a:t>尝试计算行列式：</a:t>
                </a:r>
                <a14:m>
                  <m:oMath xmlns:m="http://schemas.openxmlformats.org/officeDocument/2006/math">
                    <m:d>
                      <m:dPr>
                        <m:ctrlPr>
                          <a:rPr lang="en-US" altLang="zh-CN" i="1" smtClean="0">
                            <a:latin typeface="Cambria Math"/>
                          </a:rPr>
                        </m:ctrlPr>
                      </m:dPr>
                      <m:e>
                        <m:m>
                          <m:mPr>
                            <m:mcs>
                              <m:mc>
                                <m:mcPr>
                                  <m:count m:val="2"/>
                                  <m:mcJc m:val="center"/>
                                </m:mcPr>
                              </m:mc>
                            </m:mcs>
                            <m:ctrlPr>
                              <a:rPr lang="en-US" altLang="zh-CN" i="1" smtClean="0">
                                <a:latin typeface="Cambria Math"/>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4</m:t>
                              </m:r>
                            </m:e>
                          </m:mr>
                        </m:m>
                      </m:e>
                    </m:d>
                  </m:oMath>
                </a14:m>
                <a:endParaRPr lang="en-US" altLang="zh-CN" dirty="0" smtClean="0"/>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5213" y="1752599"/>
                <a:ext cx="10058401" cy="4988170"/>
              </a:xfrm>
              <a:blipFill>
                <a:blip r:embed="rId2"/>
                <a:stretch>
                  <a:fillRect l="-848" t="-855" r="-1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4719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矩阵与行列式</a:t>
            </a:r>
            <a:endParaRPr lang="zh-CN" altLang="en-US" dirty="0"/>
          </a:p>
        </p:txBody>
      </p:sp>
      <p:sp>
        <p:nvSpPr>
          <p:cNvPr id="3" name="内容占位符 2"/>
          <p:cNvSpPr>
            <a:spLocks noGrp="1"/>
          </p:cNvSpPr>
          <p:nvPr>
            <p:ph idx="1"/>
          </p:nvPr>
        </p:nvSpPr>
        <p:spPr>
          <a:xfrm>
            <a:off x="1065214" y="1752599"/>
            <a:ext cx="4608756" cy="4988170"/>
          </a:xfrm>
        </p:spPr>
        <p:txBody>
          <a:bodyPr>
            <a:normAutofit/>
          </a:bodyPr>
          <a:lstStyle/>
          <a:p>
            <a:r>
              <a:rPr lang="zh-CN" altLang="en-US" dirty="0" smtClean="0"/>
              <a:t>行列式具有以下性质：</a:t>
            </a:r>
            <a:endParaRPr lang="en-US" altLang="zh-CN" dirty="0" smtClean="0"/>
          </a:p>
          <a:p>
            <a:pPr lvl="1"/>
            <a:r>
              <a:rPr lang="zh-CN" altLang="en-US" dirty="0" smtClean="0"/>
              <a:t>交换两行，行列式取反</a:t>
            </a:r>
            <a:endParaRPr lang="en-US" altLang="zh-CN" dirty="0" smtClean="0"/>
          </a:p>
          <a:p>
            <a:pPr lvl="1"/>
            <a:r>
              <a:rPr lang="zh-CN" altLang="en-US" dirty="0" smtClean="0"/>
              <a:t>一行若干倍加到另一行上，行列式不变</a:t>
            </a:r>
            <a:endParaRPr lang="en-US" altLang="zh-CN" dirty="0" smtClean="0"/>
          </a:p>
          <a:p>
            <a:pPr lvl="1"/>
            <a:r>
              <a:rPr lang="zh-CN" altLang="en-US" dirty="0"/>
              <a:t>一行</a:t>
            </a:r>
            <a:r>
              <a:rPr lang="zh-CN" altLang="en-US" dirty="0" smtClean="0"/>
              <a:t>乘常数</a:t>
            </a:r>
            <a:r>
              <a:rPr lang="en-US" altLang="zh-CN" dirty="0" smtClean="0"/>
              <a:t>c</a:t>
            </a:r>
            <a:r>
              <a:rPr lang="zh-CN" altLang="en-US" dirty="0" smtClean="0"/>
              <a:t>，行列式也乘</a:t>
            </a:r>
            <a:r>
              <a:rPr lang="en-US" altLang="zh-CN" dirty="0" smtClean="0"/>
              <a:t>c</a:t>
            </a:r>
          </a:p>
          <a:p>
            <a:r>
              <a:rPr lang="zh-CN" altLang="en-US" dirty="0" smtClean="0"/>
              <a:t>因此我们可以在高斯消元时求出行列式。</a:t>
            </a:r>
            <a:endParaRPr lang="en-US" altLang="zh-CN" dirty="0" smtClean="0"/>
          </a:p>
        </p:txBody>
      </p:sp>
      <p:pic>
        <p:nvPicPr>
          <p:cNvPr id="4" name="图片 3"/>
          <p:cNvPicPr>
            <a:picLocks noChangeAspect="1"/>
          </p:cNvPicPr>
          <p:nvPr/>
        </p:nvPicPr>
        <p:blipFill>
          <a:blip r:embed="rId2"/>
          <a:stretch>
            <a:fillRect/>
          </a:stretch>
        </p:blipFill>
        <p:spPr>
          <a:xfrm>
            <a:off x="5673970" y="808892"/>
            <a:ext cx="6133333" cy="5504762"/>
          </a:xfrm>
          <a:prstGeom prst="rect">
            <a:avLst/>
          </a:prstGeom>
        </p:spPr>
      </p:pic>
    </p:spTree>
    <p:extLst>
      <p:ext uri="{BB962C8B-B14F-4D97-AF65-F5344CB8AC3E}">
        <p14:creationId xmlns:p14="http://schemas.microsoft.com/office/powerpoint/2010/main" val="2933021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Matrix-Tree</a:t>
            </a:r>
            <a:r>
              <a:rPr lang="zh-CN" altLang="en-US" dirty="0" smtClean="0"/>
              <a:t>定理</a:t>
            </a:r>
            <a:endParaRPr lang="zh-CN" altLang="en-US" dirty="0"/>
          </a:p>
        </p:txBody>
      </p:sp>
      <p:sp>
        <p:nvSpPr>
          <p:cNvPr id="3" name="内容占位符 2"/>
          <p:cNvSpPr>
            <a:spLocks noGrp="1"/>
          </p:cNvSpPr>
          <p:nvPr>
            <p:ph idx="1"/>
          </p:nvPr>
        </p:nvSpPr>
        <p:spPr>
          <a:xfrm>
            <a:off x="1065213" y="1752599"/>
            <a:ext cx="10058401" cy="4988170"/>
          </a:xfrm>
        </p:spPr>
        <p:txBody>
          <a:bodyPr>
            <a:normAutofit/>
          </a:bodyPr>
          <a:lstStyle/>
          <a:p>
            <a:r>
              <a:rPr lang="zh-CN" altLang="en-US" dirty="0" smtClean="0"/>
              <a:t>最常见的行列式用途就是求生成树个数。对于一张</a:t>
            </a:r>
            <a:r>
              <a:rPr lang="en-US" altLang="zh-CN" dirty="0" smtClean="0"/>
              <a:t>n</a:t>
            </a:r>
            <a:r>
              <a:rPr lang="zh-CN" altLang="en-US" dirty="0" smtClean="0"/>
              <a:t>个点的无向图，我们想要求出它的生成树个数。我们构造这样一个矩阵</a:t>
            </a:r>
            <a:r>
              <a:rPr lang="en-US" altLang="zh-CN" dirty="0" smtClean="0"/>
              <a:t>L</a:t>
            </a:r>
            <a:r>
              <a:rPr lang="zh-CN" altLang="en-US" dirty="0" smtClean="0"/>
              <a:t>（被称为</a:t>
            </a:r>
            <a:r>
              <a:rPr lang="en-US" altLang="zh-CN" dirty="0" smtClean="0"/>
              <a:t>Laplace</a:t>
            </a:r>
            <a:r>
              <a:rPr lang="zh-CN" altLang="en-US" dirty="0" smtClean="0"/>
              <a:t>矩阵）：对于每个</a:t>
            </a:r>
            <a:r>
              <a:rPr lang="en-US" altLang="zh-CN" dirty="0" err="1" smtClean="0"/>
              <a:t>i</a:t>
            </a:r>
            <a:r>
              <a:rPr lang="zh-CN" altLang="en-US" dirty="0" smtClean="0"/>
              <a:t>，</a:t>
            </a:r>
            <a:r>
              <a:rPr lang="en-US" altLang="zh-CN" dirty="0" smtClean="0"/>
              <a:t>L[</a:t>
            </a:r>
            <a:r>
              <a:rPr lang="en-US" altLang="zh-CN" dirty="0" err="1" smtClean="0"/>
              <a:t>i,i</a:t>
            </a:r>
            <a:r>
              <a:rPr lang="en-US" altLang="zh-CN" dirty="0" smtClean="0"/>
              <a:t>]</a:t>
            </a:r>
            <a:r>
              <a:rPr lang="zh-CN" altLang="en-US" dirty="0" smtClean="0"/>
              <a:t>等于</a:t>
            </a:r>
            <a:r>
              <a:rPr lang="en-US" altLang="zh-CN" dirty="0" err="1" smtClean="0"/>
              <a:t>i</a:t>
            </a:r>
            <a:r>
              <a:rPr lang="zh-CN" altLang="en-US" dirty="0" smtClean="0"/>
              <a:t>的度数；对于每个</a:t>
            </a:r>
            <a:r>
              <a:rPr lang="en-US" altLang="zh-CN" dirty="0" err="1" smtClean="0"/>
              <a:t>i</a:t>
            </a:r>
            <a:r>
              <a:rPr lang="zh-CN" altLang="en-US" dirty="0" smtClean="0"/>
              <a:t>≠</a:t>
            </a:r>
            <a:r>
              <a:rPr lang="en-US" altLang="zh-CN" dirty="0" smtClean="0"/>
              <a:t>j</a:t>
            </a:r>
            <a:r>
              <a:rPr lang="zh-CN" altLang="en-US" dirty="0" smtClean="0"/>
              <a:t>，如果</a:t>
            </a:r>
            <a:r>
              <a:rPr lang="en-US" altLang="zh-CN" dirty="0" smtClean="0"/>
              <a:t>(</a:t>
            </a:r>
            <a:r>
              <a:rPr lang="en-US" altLang="zh-CN" dirty="0" err="1" smtClean="0"/>
              <a:t>i,j</a:t>
            </a:r>
            <a:r>
              <a:rPr lang="en-US" altLang="zh-CN" dirty="0" smtClean="0"/>
              <a:t>)</a:t>
            </a:r>
            <a:r>
              <a:rPr lang="zh-CN" altLang="en-US" dirty="0" smtClean="0"/>
              <a:t>有边</a:t>
            </a:r>
            <a:r>
              <a:rPr lang="en-US" altLang="zh-CN" dirty="0" smtClean="0"/>
              <a:t>L[</a:t>
            </a:r>
            <a:r>
              <a:rPr lang="en-US" altLang="zh-CN" dirty="0" err="1" smtClean="0"/>
              <a:t>i,j</a:t>
            </a:r>
            <a:r>
              <a:rPr lang="en-US" altLang="zh-CN" dirty="0" smtClean="0"/>
              <a:t>]=-1</a:t>
            </a:r>
            <a:r>
              <a:rPr lang="zh-CN" altLang="en-US" dirty="0" smtClean="0"/>
              <a:t>（或</a:t>
            </a:r>
            <a:r>
              <a:rPr lang="en-US" altLang="zh-CN" dirty="0" smtClean="0"/>
              <a:t>-</a:t>
            </a:r>
            <a:r>
              <a:rPr lang="zh-CN" altLang="en-US" dirty="0" smtClean="0"/>
              <a:t>边数），否则等于</a:t>
            </a:r>
            <a:r>
              <a:rPr lang="en-US" altLang="zh-CN" dirty="0" smtClean="0"/>
              <a:t>0</a:t>
            </a:r>
            <a:r>
              <a:rPr lang="zh-CN" altLang="en-US" dirty="0" smtClean="0"/>
              <a:t>。将</a:t>
            </a:r>
            <a:r>
              <a:rPr lang="en-US" altLang="zh-CN" dirty="0" smtClean="0"/>
              <a:t>L</a:t>
            </a:r>
            <a:r>
              <a:rPr lang="zh-CN" altLang="en-US" dirty="0" smtClean="0"/>
              <a:t>去掉第一行第一列（或任意第</a:t>
            </a:r>
            <a:r>
              <a:rPr lang="en-US" altLang="zh-CN" dirty="0" smtClean="0"/>
              <a:t>t</a:t>
            </a:r>
            <a:r>
              <a:rPr lang="zh-CN" altLang="en-US" dirty="0" smtClean="0"/>
              <a:t>行第</a:t>
            </a:r>
            <a:r>
              <a:rPr lang="en-US" altLang="zh-CN" dirty="0" smtClean="0"/>
              <a:t>t</a:t>
            </a:r>
            <a:r>
              <a:rPr lang="zh-CN" altLang="en-US" dirty="0" smtClean="0"/>
              <a:t>列）求行列式，得到的就是生成树个数。</a:t>
            </a:r>
            <a:endParaRPr lang="en-US" altLang="zh-CN" dirty="0" smtClean="0"/>
          </a:p>
          <a:p>
            <a:r>
              <a:rPr lang="zh-CN" altLang="en-US" dirty="0"/>
              <a:t>该</a:t>
            </a:r>
            <a:r>
              <a:rPr lang="zh-CN" altLang="en-US" dirty="0" smtClean="0"/>
              <a:t>定理的证明比较复杂，这里略去。</a:t>
            </a:r>
            <a:endParaRPr lang="en-US" altLang="zh-CN" dirty="0" smtClean="0"/>
          </a:p>
          <a:p>
            <a:r>
              <a:rPr lang="zh-CN" altLang="en-US" dirty="0" smtClean="0"/>
              <a:t>这个定理也可以拓展到有向图上，用于求有向图上外向生成树数量，只需要把度数改为入度，去掉</a:t>
            </a:r>
            <a:r>
              <a:rPr lang="zh-CN" altLang="en-US" dirty="0"/>
              <a:t>第</a:t>
            </a:r>
            <a:r>
              <a:rPr lang="zh-CN" altLang="en-US" dirty="0" smtClean="0"/>
              <a:t>一行第一列改成去掉根的那一行一列。</a:t>
            </a:r>
            <a:endParaRPr lang="en-US" altLang="zh-CN" dirty="0"/>
          </a:p>
        </p:txBody>
      </p:sp>
    </p:spTree>
    <p:extLst>
      <p:ext uri="{BB962C8B-B14F-4D97-AF65-F5344CB8AC3E}">
        <p14:creationId xmlns:p14="http://schemas.microsoft.com/office/powerpoint/2010/main" val="592094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例题</a:t>
            </a:r>
            <a:endParaRPr lang="zh-CN" altLang="en-US" dirty="0"/>
          </a:p>
        </p:txBody>
      </p:sp>
      <p:sp>
        <p:nvSpPr>
          <p:cNvPr id="3" name="内容占位符 2"/>
          <p:cNvSpPr>
            <a:spLocks noGrp="1"/>
          </p:cNvSpPr>
          <p:nvPr>
            <p:ph idx="1"/>
          </p:nvPr>
        </p:nvSpPr>
        <p:spPr/>
        <p:txBody>
          <a:bodyPr/>
          <a:lstStyle/>
          <a:p>
            <a:r>
              <a:rPr lang="zh-CN" altLang="en-US" dirty="0"/>
              <a:t>给定 </a:t>
            </a:r>
            <a:r>
              <a:rPr lang="en-US" altLang="zh-CN" dirty="0" smtClean="0"/>
              <a:t>n </a:t>
            </a:r>
            <a:r>
              <a:rPr lang="zh-CN" altLang="en-US" dirty="0" smtClean="0"/>
              <a:t>个非负整数</a:t>
            </a:r>
            <a:r>
              <a:rPr lang="en-US" altLang="zh-CN" dirty="0" smtClean="0"/>
              <a:t>​</a:t>
            </a:r>
            <a:r>
              <a:rPr lang="zh-CN" altLang="en-US" dirty="0" smtClean="0"/>
              <a:t>，</a:t>
            </a:r>
            <a:r>
              <a:rPr lang="zh-CN" altLang="en-US" dirty="0"/>
              <a:t>请问这些数能够组成的最大异或和是什么</a:t>
            </a:r>
            <a:r>
              <a:rPr lang="zh-CN" altLang="en-US" dirty="0" smtClean="0"/>
              <a:t>？</a:t>
            </a:r>
            <a:endParaRPr lang="en-US" altLang="zh-CN" dirty="0" smtClean="0"/>
          </a:p>
          <a:p>
            <a:r>
              <a:rPr lang="en-US" altLang="zh-CN" dirty="0" smtClean="0"/>
              <a:t>n&lt;=100000</a:t>
            </a:r>
            <a:r>
              <a:rPr lang="zh-CN" altLang="en-US" dirty="0" smtClean="0"/>
              <a:t>，数</a:t>
            </a:r>
            <a:r>
              <a:rPr lang="en-US" altLang="zh-CN" dirty="0" smtClean="0"/>
              <a:t>&lt;=10^9</a:t>
            </a:r>
          </a:p>
          <a:p>
            <a:r>
              <a:rPr lang="en-US" altLang="zh-CN" sz="1600" dirty="0" smtClean="0"/>
              <a:t>Source</a:t>
            </a:r>
            <a:r>
              <a:rPr lang="zh-CN" altLang="en-US" sz="1600" dirty="0" smtClean="0"/>
              <a:t>：</a:t>
            </a:r>
            <a:r>
              <a:rPr lang="en-US" altLang="zh-CN" sz="1600" dirty="0" smtClean="0"/>
              <a:t>SGU275</a:t>
            </a:r>
            <a:endParaRPr lang="zh-CN" altLang="en-US" sz="1600" dirty="0"/>
          </a:p>
        </p:txBody>
      </p:sp>
    </p:spTree>
    <p:extLst>
      <p:ext uri="{BB962C8B-B14F-4D97-AF65-F5344CB8AC3E}">
        <p14:creationId xmlns:p14="http://schemas.microsoft.com/office/powerpoint/2010/main" val="518327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什么是微分</a:t>
            </a:r>
            <a:r>
              <a:rPr lang="en-US" altLang="zh-CN" dirty="0" smtClean="0"/>
              <a:t>/</a:t>
            </a:r>
            <a:r>
              <a:rPr lang="zh-CN" altLang="en-US" dirty="0" smtClean="0"/>
              <a:t>求导</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smtClean="0"/>
              </a:p>
              <a:p>
                <a:r>
                  <a:rPr lang="zh-CN" altLang="en-US" dirty="0"/>
                  <a:t>瞬时变化</a:t>
                </a:r>
                <a:r>
                  <a:rPr lang="zh-CN" altLang="en-US" dirty="0" smtClean="0"/>
                  <a:t>率；切线斜率</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48" t="-5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4625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例题</a:t>
            </a:r>
            <a:endParaRPr lang="zh-CN" altLang="en-US" dirty="0"/>
          </a:p>
        </p:txBody>
      </p:sp>
      <p:sp>
        <p:nvSpPr>
          <p:cNvPr id="3" name="内容占位符 2"/>
          <p:cNvSpPr>
            <a:spLocks noGrp="1"/>
          </p:cNvSpPr>
          <p:nvPr>
            <p:ph idx="1"/>
          </p:nvPr>
        </p:nvSpPr>
        <p:spPr/>
        <p:txBody>
          <a:bodyPr/>
          <a:lstStyle/>
          <a:p>
            <a:r>
              <a:rPr lang="zh-CN" altLang="en-US" dirty="0" smtClean="0"/>
              <a:t>我们求出线性空间如前所述化简后的基，接下来从高到低考虑每一位，如果这一位上有基，那么必然只有这个基向量上这一位为</a:t>
            </a:r>
            <a:r>
              <a:rPr lang="en-US" altLang="zh-CN" dirty="0" smtClean="0"/>
              <a:t>1</a:t>
            </a:r>
            <a:r>
              <a:rPr lang="zh-CN" altLang="en-US" dirty="0" smtClean="0"/>
              <a:t>，而为了尽量大我们就必须取这个基向量。</a:t>
            </a:r>
            <a:endParaRPr lang="en-US" altLang="zh-CN" dirty="0" smtClean="0"/>
          </a:p>
          <a:p>
            <a:r>
              <a:rPr lang="zh-CN" altLang="en-US" dirty="0" smtClean="0"/>
              <a:t>因此所有基向量异或在一起就是最大的。</a:t>
            </a:r>
            <a:endParaRPr lang="en-US" altLang="zh-CN" dirty="0" smtClean="0"/>
          </a:p>
        </p:txBody>
      </p:sp>
    </p:spTree>
    <p:extLst>
      <p:ext uri="{BB962C8B-B14F-4D97-AF65-F5344CB8AC3E}">
        <p14:creationId xmlns:p14="http://schemas.microsoft.com/office/powerpoint/2010/main" val="1716415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例题</a:t>
            </a:r>
            <a:endParaRPr lang="zh-CN" altLang="en-US" dirty="0"/>
          </a:p>
        </p:txBody>
      </p:sp>
      <p:sp>
        <p:nvSpPr>
          <p:cNvPr id="3" name="内容占位符 2"/>
          <p:cNvSpPr>
            <a:spLocks noGrp="1"/>
          </p:cNvSpPr>
          <p:nvPr>
            <p:ph idx="1"/>
          </p:nvPr>
        </p:nvSpPr>
        <p:spPr/>
        <p:txBody>
          <a:bodyPr/>
          <a:lstStyle/>
          <a:p>
            <a:r>
              <a:rPr lang="zh-CN" altLang="en-US" dirty="0"/>
              <a:t>给定 </a:t>
            </a:r>
            <a:r>
              <a:rPr lang="en-US" altLang="zh-CN" dirty="0" smtClean="0"/>
              <a:t>n </a:t>
            </a:r>
            <a:r>
              <a:rPr lang="zh-CN" altLang="en-US" dirty="0" smtClean="0"/>
              <a:t>个非负整数</a:t>
            </a:r>
            <a:r>
              <a:rPr lang="en-US" altLang="zh-CN" dirty="0" smtClean="0"/>
              <a:t>​</a:t>
            </a:r>
            <a:r>
              <a:rPr lang="zh-CN" altLang="en-US" dirty="0" smtClean="0"/>
              <a:t>，</a:t>
            </a:r>
            <a:r>
              <a:rPr lang="zh-CN" altLang="en-US" dirty="0"/>
              <a:t>请问这些数能够组成</a:t>
            </a:r>
            <a:r>
              <a:rPr lang="zh-CN" altLang="en-US" dirty="0" smtClean="0"/>
              <a:t>的异</a:t>
            </a:r>
            <a:r>
              <a:rPr lang="zh-CN" altLang="en-US" dirty="0"/>
              <a:t>或</a:t>
            </a:r>
            <a:r>
              <a:rPr lang="zh-CN" altLang="en-US" dirty="0" smtClean="0"/>
              <a:t>和中去掉重复的，第</a:t>
            </a:r>
            <a:r>
              <a:rPr lang="en-US" altLang="zh-CN" dirty="0" smtClean="0"/>
              <a:t>k</a:t>
            </a:r>
            <a:r>
              <a:rPr lang="zh-CN" altLang="en-US" dirty="0" smtClean="0"/>
              <a:t>小的是什么？有</a:t>
            </a:r>
            <a:r>
              <a:rPr lang="en-US" altLang="zh-CN" dirty="0" smtClean="0"/>
              <a:t>q</a:t>
            </a:r>
            <a:r>
              <a:rPr lang="zh-CN" altLang="en-US" dirty="0" smtClean="0"/>
              <a:t>次询问。</a:t>
            </a:r>
            <a:endParaRPr lang="en-US" altLang="zh-CN" dirty="0" smtClean="0"/>
          </a:p>
          <a:p>
            <a:r>
              <a:rPr lang="en-US" altLang="zh-CN" dirty="0" err="1" smtClean="0"/>
              <a:t>n,q</a:t>
            </a:r>
            <a:r>
              <a:rPr lang="en-US" altLang="zh-CN" dirty="0" smtClean="0"/>
              <a:t>&lt;=10000</a:t>
            </a:r>
            <a:r>
              <a:rPr lang="zh-CN" altLang="en-US" dirty="0" smtClean="0"/>
              <a:t>，数</a:t>
            </a:r>
            <a:r>
              <a:rPr lang="en-US" altLang="zh-CN" dirty="0" smtClean="0"/>
              <a:t>&lt;=10^9</a:t>
            </a:r>
          </a:p>
          <a:p>
            <a:r>
              <a:rPr lang="en-US" altLang="zh-CN" sz="1600" dirty="0" smtClean="0"/>
              <a:t>Source</a:t>
            </a:r>
            <a:r>
              <a:rPr lang="zh-CN" altLang="en-US" sz="1600" dirty="0" smtClean="0"/>
              <a:t>：</a:t>
            </a:r>
            <a:r>
              <a:rPr lang="en-US" altLang="zh-CN" sz="1600" dirty="0" smtClean="0"/>
              <a:t>HDU3949</a:t>
            </a:r>
            <a:endParaRPr lang="zh-CN" altLang="en-US" sz="1600" dirty="0"/>
          </a:p>
        </p:txBody>
      </p:sp>
    </p:spTree>
    <p:extLst>
      <p:ext uri="{BB962C8B-B14F-4D97-AF65-F5344CB8AC3E}">
        <p14:creationId xmlns:p14="http://schemas.microsoft.com/office/powerpoint/2010/main" val="3301041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例题</a:t>
            </a:r>
            <a:endParaRPr lang="zh-CN" altLang="en-US" dirty="0"/>
          </a:p>
        </p:txBody>
      </p:sp>
      <p:sp>
        <p:nvSpPr>
          <p:cNvPr id="3" name="内容占位符 2"/>
          <p:cNvSpPr>
            <a:spLocks noGrp="1"/>
          </p:cNvSpPr>
          <p:nvPr>
            <p:ph idx="1"/>
          </p:nvPr>
        </p:nvSpPr>
        <p:spPr/>
        <p:txBody>
          <a:bodyPr/>
          <a:lstStyle/>
          <a:p>
            <a:r>
              <a:rPr lang="zh-CN" altLang="en-US" dirty="0" smtClean="0"/>
              <a:t>我们仍然求出线性空间如前所述化简后的基，我们发现大小关系其实只和每一个从大到小的基选不选有关。</a:t>
            </a:r>
            <a:endParaRPr lang="en-US" altLang="zh-CN" dirty="0" smtClean="0"/>
          </a:p>
          <a:p>
            <a:r>
              <a:rPr lang="zh-CN" altLang="en-US" dirty="0" smtClean="0"/>
              <a:t>因此从小到大的异或和为</a:t>
            </a:r>
            <a:r>
              <a:rPr lang="en-US" altLang="zh-CN" dirty="0" smtClean="0"/>
              <a:t>0,a1,a2,a1^a2,a3,a3^a1,a3^a2…</a:t>
            </a:r>
          </a:p>
          <a:p>
            <a:r>
              <a:rPr lang="zh-CN" altLang="en-US" dirty="0" smtClean="0"/>
              <a:t>将</a:t>
            </a:r>
            <a:r>
              <a:rPr lang="en-US" altLang="zh-CN" dirty="0" smtClean="0"/>
              <a:t>k</a:t>
            </a:r>
            <a:r>
              <a:rPr lang="zh-CN" altLang="en-US" dirty="0" smtClean="0"/>
              <a:t>转为二进制，将对应的从小到大的基异或即可。</a:t>
            </a:r>
            <a:endParaRPr lang="zh-CN" altLang="en-US" dirty="0"/>
          </a:p>
        </p:txBody>
      </p:sp>
    </p:spTree>
    <p:extLst>
      <p:ext uri="{BB962C8B-B14F-4D97-AF65-F5344CB8AC3E}">
        <p14:creationId xmlns:p14="http://schemas.microsoft.com/office/powerpoint/2010/main" val="3791696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例题</a:t>
            </a:r>
            <a:endParaRPr lang="zh-CN" altLang="en-US" dirty="0"/>
          </a:p>
        </p:txBody>
      </p:sp>
      <p:sp>
        <p:nvSpPr>
          <p:cNvPr id="3" name="内容占位符 2"/>
          <p:cNvSpPr>
            <a:spLocks noGrp="1"/>
          </p:cNvSpPr>
          <p:nvPr>
            <p:ph idx="1"/>
          </p:nvPr>
        </p:nvSpPr>
        <p:spPr/>
        <p:txBody>
          <a:bodyPr/>
          <a:lstStyle/>
          <a:p>
            <a:r>
              <a:rPr lang="zh-CN" altLang="en-US" dirty="0"/>
              <a:t>给定一</a:t>
            </a:r>
            <a:r>
              <a:rPr lang="zh-CN" altLang="en-US" dirty="0" smtClean="0"/>
              <a:t>个</a:t>
            </a:r>
            <a:r>
              <a:rPr lang="en-US" altLang="zh-CN" dirty="0" smtClean="0"/>
              <a:t>n</a:t>
            </a:r>
            <a:r>
              <a:rPr lang="zh-CN" altLang="en-US" dirty="0" smtClean="0"/>
              <a:t>个点</a:t>
            </a:r>
            <a:r>
              <a:rPr lang="en-US" altLang="zh-CN" dirty="0" smtClean="0"/>
              <a:t>m</a:t>
            </a:r>
            <a:r>
              <a:rPr lang="zh-CN" altLang="en-US" dirty="0" smtClean="0"/>
              <a:t>条</a:t>
            </a:r>
            <a:r>
              <a:rPr lang="zh-CN" altLang="en-US" dirty="0"/>
              <a:t>边的无向图，每条边上有一个权值。请你求一条</a:t>
            </a:r>
            <a:r>
              <a:rPr lang="zh-CN" altLang="en-US" dirty="0" smtClean="0"/>
              <a:t>从</a:t>
            </a:r>
            <a:r>
              <a:rPr lang="en-US" altLang="zh-CN" dirty="0" smtClean="0"/>
              <a:t>1</a:t>
            </a:r>
            <a:r>
              <a:rPr lang="zh-CN" altLang="en-US" dirty="0" smtClean="0"/>
              <a:t>到</a:t>
            </a:r>
            <a:r>
              <a:rPr lang="en-US" altLang="zh-CN" dirty="0" smtClean="0"/>
              <a:t>n</a:t>
            </a:r>
            <a:r>
              <a:rPr lang="zh-CN" altLang="en-US" dirty="0" smtClean="0"/>
              <a:t>的</a:t>
            </a:r>
            <a:r>
              <a:rPr lang="zh-CN" altLang="en-US" dirty="0"/>
              <a:t>路径，使得路径上的边的异或和最大</a:t>
            </a:r>
            <a:r>
              <a:rPr lang="zh-CN" altLang="en-US" dirty="0" smtClean="0"/>
              <a:t>。</a:t>
            </a:r>
            <a:endParaRPr lang="en-US" altLang="zh-CN" dirty="0" smtClean="0"/>
          </a:p>
          <a:p>
            <a:r>
              <a:rPr lang="en-US" altLang="zh-CN" dirty="0" err="1" smtClean="0"/>
              <a:t>n,m</a:t>
            </a:r>
            <a:r>
              <a:rPr lang="en-US" altLang="zh-CN" dirty="0" smtClean="0"/>
              <a:t>&lt;=50000</a:t>
            </a:r>
            <a:r>
              <a:rPr lang="zh-CN" altLang="en-US" dirty="0" smtClean="0"/>
              <a:t>，边权</a:t>
            </a:r>
            <a:r>
              <a:rPr lang="en-US" altLang="zh-CN" dirty="0" smtClean="0"/>
              <a:t>&lt;=10^9</a:t>
            </a:r>
          </a:p>
          <a:p>
            <a:r>
              <a:rPr lang="en-US" altLang="zh-CN" sz="1600" dirty="0" smtClean="0"/>
              <a:t>Source</a:t>
            </a:r>
            <a:r>
              <a:rPr lang="zh-CN" altLang="en-US" sz="1600" dirty="0" smtClean="0"/>
              <a:t>：</a:t>
            </a:r>
            <a:r>
              <a:rPr lang="en-US" altLang="zh-CN" sz="1600" dirty="0" smtClean="0"/>
              <a:t>BZOJ2115</a:t>
            </a:r>
            <a:endParaRPr lang="zh-CN" altLang="en-US" sz="1600" dirty="0"/>
          </a:p>
        </p:txBody>
      </p:sp>
    </p:spTree>
    <p:extLst>
      <p:ext uri="{BB962C8B-B14F-4D97-AF65-F5344CB8AC3E}">
        <p14:creationId xmlns:p14="http://schemas.microsoft.com/office/powerpoint/2010/main" val="2075367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例题</a:t>
            </a:r>
            <a:endParaRPr lang="zh-CN" altLang="en-US" dirty="0"/>
          </a:p>
        </p:txBody>
      </p:sp>
      <p:sp>
        <p:nvSpPr>
          <p:cNvPr id="3" name="内容占位符 2"/>
          <p:cNvSpPr>
            <a:spLocks noGrp="1"/>
          </p:cNvSpPr>
          <p:nvPr>
            <p:ph idx="1"/>
          </p:nvPr>
        </p:nvSpPr>
        <p:spPr/>
        <p:txBody>
          <a:bodyPr/>
          <a:lstStyle/>
          <a:p>
            <a:r>
              <a:rPr lang="zh-CN" altLang="en-US" dirty="0" smtClean="0"/>
              <a:t>不妨假设原图是联通的。我们任取一条</a:t>
            </a:r>
            <a:r>
              <a:rPr lang="en-US" altLang="zh-CN" dirty="0" smtClean="0"/>
              <a:t>1</a:t>
            </a:r>
            <a:r>
              <a:rPr lang="zh-CN" altLang="en-US" dirty="0" smtClean="0"/>
              <a:t>到</a:t>
            </a:r>
            <a:r>
              <a:rPr lang="en-US" altLang="zh-CN" dirty="0" smtClean="0"/>
              <a:t>n</a:t>
            </a:r>
            <a:r>
              <a:rPr lang="zh-CN" altLang="en-US" dirty="0" smtClean="0"/>
              <a:t>的路径，我们发现</a:t>
            </a:r>
            <a:r>
              <a:rPr lang="en-US" altLang="zh-CN" dirty="0" smtClean="0"/>
              <a:t>1</a:t>
            </a:r>
            <a:r>
              <a:rPr lang="zh-CN" altLang="en-US" dirty="0" smtClean="0"/>
              <a:t>到</a:t>
            </a:r>
            <a:r>
              <a:rPr lang="en-US" altLang="zh-CN" dirty="0" smtClean="0"/>
              <a:t>n</a:t>
            </a:r>
            <a:r>
              <a:rPr lang="zh-CN" altLang="en-US" dirty="0" smtClean="0"/>
              <a:t>的任意路径都可以由这条路径异或若干个环得到，反之亦然。</a:t>
            </a:r>
            <a:endParaRPr lang="en-US" altLang="zh-CN" dirty="0" smtClean="0"/>
          </a:p>
          <a:p>
            <a:pPr lvl="1"/>
            <a:r>
              <a:rPr lang="zh-CN" altLang="en-US" dirty="0" smtClean="0"/>
              <a:t>路径异或环</a:t>
            </a:r>
            <a:r>
              <a:rPr lang="en-US" altLang="zh-CN" dirty="0" smtClean="0"/>
              <a:t>-&gt;</a:t>
            </a:r>
            <a:r>
              <a:rPr lang="zh-CN" altLang="en-US" dirty="0" smtClean="0"/>
              <a:t>路径：走到环上，转一圈，走回来</a:t>
            </a:r>
            <a:endParaRPr lang="en-US" altLang="zh-CN" dirty="0" smtClean="0"/>
          </a:p>
          <a:p>
            <a:pPr lvl="1"/>
            <a:r>
              <a:rPr lang="zh-CN" altLang="en-US" dirty="0" smtClean="0"/>
              <a:t>路径</a:t>
            </a:r>
            <a:r>
              <a:rPr lang="en-US" altLang="zh-CN" dirty="0" smtClean="0"/>
              <a:t>-&gt;</a:t>
            </a:r>
            <a:r>
              <a:rPr lang="zh-CN" altLang="en-US" dirty="0" smtClean="0"/>
              <a:t>路径异或环：调整</a:t>
            </a:r>
            <a:endParaRPr lang="en-US" altLang="zh-CN" dirty="0" smtClean="0"/>
          </a:p>
          <a:p>
            <a:r>
              <a:rPr lang="zh-CN" altLang="en-US" dirty="0" smtClean="0"/>
              <a:t>并且我们还有进一步的结论：我们只需要</a:t>
            </a:r>
            <a:r>
              <a:rPr lang="en-US" altLang="zh-CN" dirty="0" err="1" smtClean="0"/>
              <a:t>dfs</a:t>
            </a:r>
            <a:r>
              <a:rPr lang="zh-CN" altLang="en-US" dirty="0" smtClean="0"/>
              <a:t>这张图，求出每个非树边和它覆盖的边组成的这些环，所有环就都可以由这些环异或得到。</a:t>
            </a:r>
            <a:endParaRPr lang="en-US" altLang="zh-CN" dirty="0" smtClean="0"/>
          </a:p>
          <a:p>
            <a:r>
              <a:rPr lang="zh-CN" altLang="en-US" dirty="0" smtClean="0"/>
              <a:t>之后我们的任务就变成了，开始有一个数，还有一大堆数，你可以选一些进行异或，让</a:t>
            </a:r>
            <a:r>
              <a:rPr lang="zh-CN" altLang="en-US" dirty="0"/>
              <a:t>最后得到</a:t>
            </a:r>
            <a:r>
              <a:rPr lang="zh-CN" altLang="en-US" dirty="0" smtClean="0"/>
              <a:t>的值最大。我们只需要建出线性基，从高到低位依次考虑，如果是</a:t>
            </a:r>
            <a:r>
              <a:rPr lang="en-US" altLang="zh-CN" dirty="0" smtClean="0"/>
              <a:t>0</a:t>
            </a:r>
            <a:r>
              <a:rPr lang="zh-CN" altLang="en-US" dirty="0" smtClean="0"/>
              <a:t>就异或即可。</a:t>
            </a:r>
            <a:endParaRPr lang="zh-CN" altLang="en-US" dirty="0"/>
          </a:p>
        </p:txBody>
      </p:sp>
    </p:spTree>
    <p:extLst>
      <p:ext uri="{BB962C8B-B14F-4D97-AF65-F5344CB8AC3E}">
        <p14:creationId xmlns:p14="http://schemas.microsoft.com/office/powerpoint/2010/main" val="2680102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例题</a:t>
            </a:r>
            <a:endParaRPr lang="zh-CN" altLang="en-US" dirty="0"/>
          </a:p>
        </p:txBody>
      </p:sp>
      <p:sp>
        <p:nvSpPr>
          <p:cNvPr id="3" name="内容占位符 2"/>
          <p:cNvSpPr>
            <a:spLocks noGrp="1"/>
          </p:cNvSpPr>
          <p:nvPr>
            <p:ph idx="1"/>
          </p:nvPr>
        </p:nvSpPr>
        <p:spPr/>
        <p:txBody>
          <a:bodyPr>
            <a:normAutofit/>
          </a:bodyPr>
          <a:lstStyle/>
          <a:p>
            <a:r>
              <a:rPr lang="zh-CN" altLang="en-US" dirty="0"/>
              <a:t>给定一棵 </a:t>
            </a:r>
            <a:r>
              <a:rPr lang="en-US" altLang="zh-CN" dirty="0"/>
              <a:t>n </a:t>
            </a:r>
            <a:r>
              <a:rPr lang="zh-CN" altLang="en-US" dirty="0"/>
              <a:t>个点的树和一个参数 </a:t>
            </a:r>
            <a:r>
              <a:rPr lang="en-US" altLang="zh-CN" dirty="0" smtClean="0"/>
              <a:t>k</a:t>
            </a:r>
            <a:r>
              <a:rPr lang="zh-CN" altLang="en-US" dirty="0" smtClean="0"/>
              <a:t>。每次</a:t>
            </a:r>
            <a:r>
              <a:rPr lang="zh-CN" altLang="en-US" dirty="0"/>
              <a:t>操作可以选出树上的一条边删掉，然后再加一条边，使得操作之后还是一棵</a:t>
            </a:r>
            <a:r>
              <a:rPr lang="zh-CN" altLang="en-US" dirty="0" smtClean="0"/>
              <a:t>树。</a:t>
            </a:r>
            <a:endParaRPr lang="zh-CN" altLang="en-US" dirty="0"/>
          </a:p>
          <a:p>
            <a:r>
              <a:rPr lang="zh-CN" altLang="en-US" dirty="0"/>
              <a:t>求 </a:t>
            </a:r>
            <a:r>
              <a:rPr lang="en-US" altLang="zh-CN" dirty="0"/>
              <a:t>k </a:t>
            </a:r>
            <a:r>
              <a:rPr lang="zh-CN" altLang="en-US" dirty="0"/>
              <a:t>次操作能得到多少种不同的树，对 </a:t>
            </a:r>
            <a:r>
              <a:rPr lang="en-US" altLang="zh-CN" dirty="0"/>
              <a:t>998244353 </a:t>
            </a:r>
            <a:r>
              <a:rPr lang="zh-CN" altLang="en-US" dirty="0"/>
              <a:t>取模。</a:t>
            </a:r>
            <a:endParaRPr lang="en-US" altLang="zh-CN" dirty="0" smtClean="0"/>
          </a:p>
          <a:p>
            <a:r>
              <a:rPr lang="en-US" altLang="zh-CN" dirty="0" smtClean="0"/>
              <a:t>n&lt;=50</a:t>
            </a:r>
          </a:p>
          <a:p>
            <a:r>
              <a:rPr lang="en-US" altLang="zh-CN" sz="1600" dirty="0" smtClean="0"/>
              <a:t>Source</a:t>
            </a:r>
            <a:r>
              <a:rPr lang="zh-CN" altLang="en-US" sz="1600" dirty="0" smtClean="0"/>
              <a:t>：</a:t>
            </a:r>
            <a:r>
              <a:rPr lang="en-US" altLang="zh-CN" sz="1600" dirty="0" err="1" smtClean="0"/>
              <a:t>krydom</a:t>
            </a:r>
            <a:endParaRPr lang="zh-CN" altLang="en-US" sz="1600" dirty="0"/>
          </a:p>
        </p:txBody>
      </p:sp>
    </p:spTree>
    <p:extLst>
      <p:ext uri="{BB962C8B-B14F-4D97-AF65-F5344CB8AC3E}">
        <p14:creationId xmlns:p14="http://schemas.microsoft.com/office/powerpoint/2010/main" val="2755607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例题</a:t>
            </a:r>
            <a:endParaRPr lang="zh-CN" altLang="en-US" dirty="0"/>
          </a:p>
        </p:txBody>
      </p:sp>
      <p:sp>
        <p:nvSpPr>
          <p:cNvPr id="3" name="内容占位符 2"/>
          <p:cNvSpPr>
            <a:spLocks noGrp="1"/>
          </p:cNvSpPr>
          <p:nvPr>
            <p:ph idx="1"/>
          </p:nvPr>
        </p:nvSpPr>
        <p:spPr/>
        <p:txBody>
          <a:bodyPr/>
          <a:lstStyle/>
          <a:p>
            <a:r>
              <a:rPr lang="zh-CN" altLang="en-US" dirty="0"/>
              <a:t>我们要求的就是有多少棵树和原树的不同的边</a:t>
            </a:r>
            <a:r>
              <a:rPr lang="zh-CN" altLang="en-US" dirty="0" smtClean="0"/>
              <a:t>数≤</a:t>
            </a:r>
            <a:r>
              <a:rPr lang="en-US" altLang="zh-CN" dirty="0" smtClean="0"/>
              <a:t>k</a:t>
            </a:r>
            <a:r>
              <a:rPr lang="zh-CN" altLang="en-US" dirty="0" smtClean="0"/>
              <a:t>。本质上</a:t>
            </a:r>
            <a:r>
              <a:rPr lang="en-US" altLang="zh-CN" dirty="0" smtClean="0"/>
              <a:t>matrix tree</a:t>
            </a:r>
            <a:r>
              <a:rPr lang="zh-CN" altLang="en-US" dirty="0" smtClean="0"/>
              <a:t>定理求的是所有生成树边权之和，因此我们可以建立一个完全图，把每条边定权，如果在原树上权值为</a:t>
            </a:r>
            <a:r>
              <a:rPr lang="en-US" altLang="zh-CN" dirty="0" smtClean="0"/>
              <a:t>1</a:t>
            </a:r>
            <a:r>
              <a:rPr lang="zh-CN" altLang="en-US" dirty="0" smtClean="0"/>
              <a:t>，否则为</a:t>
            </a:r>
            <a:r>
              <a:rPr lang="en-US" altLang="zh-CN" dirty="0" smtClean="0"/>
              <a:t>x</a:t>
            </a:r>
            <a:r>
              <a:rPr lang="zh-CN" altLang="en-US" dirty="0" smtClean="0"/>
              <a:t>。</a:t>
            </a:r>
            <a:endParaRPr lang="en-US" altLang="zh-CN" dirty="0" smtClean="0"/>
          </a:p>
          <a:p>
            <a:r>
              <a:rPr lang="zh-CN" altLang="en-US" dirty="0" smtClean="0"/>
              <a:t>这样求出行列式，</a:t>
            </a:r>
            <a:r>
              <a:rPr lang="en-US" altLang="zh-CN" dirty="0" err="1" smtClean="0"/>
              <a:t>x^i</a:t>
            </a:r>
            <a:r>
              <a:rPr lang="zh-CN" altLang="en-US" dirty="0" smtClean="0"/>
              <a:t>系数就是有</a:t>
            </a:r>
            <a:r>
              <a:rPr lang="en-US" altLang="zh-CN" dirty="0" err="1" smtClean="0"/>
              <a:t>i</a:t>
            </a:r>
            <a:r>
              <a:rPr lang="zh-CN" altLang="en-US" dirty="0" smtClean="0"/>
              <a:t>条不同边的树的数量。</a:t>
            </a:r>
            <a:endParaRPr lang="en-US" altLang="zh-CN" dirty="0" smtClean="0"/>
          </a:p>
          <a:p>
            <a:r>
              <a:rPr lang="zh-CN" altLang="en-US" dirty="0" smtClean="0"/>
              <a:t>直接求多项式的行列式比较困难，但我们可以插值。我们带入</a:t>
            </a:r>
            <a:r>
              <a:rPr lang="en-US" altLang="zh-CN" dirty="0" smtClean="0"/>
              <a:t>x=0…n</a:t>
            </a:r>
            <a:r>
              <a:rPr lang="zh-CN" altLang="en-US" dirty="0" smtClean="0"/>
              <a:t>分别求行列式，然后插值就可以求出多项式各系数。复杂度</a:t>
            </a:r>
            <a:r>
              <a:rPr lang="en-US" altLang="zh-CN" dirty="0" smtClean="0"/>
              <a:t>O(n^4)</a:t>
            </a:r>
            <a:r>
              <a:rPr lang="zh-CN" altLang="en-US" dirty="0" smtClean="0"/>
              <a:t>。</a:t>
            </a:r>
            <a:endParaRPr lang="zh-CN" altLang="en-US" dirty="0"/>
          </a:p>
        </p:txBody>
      </p:sp>
    </p:spTree>
    <p:extLst>
      <p:ext uri="{BB962C8B-B14F-4D97-AF65-F5344CB8AC3E}">
        <p14:creationId xmlns:p14="http://schemas.microsoft.com/office/powerpoint/2010/main" val="395928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例题</a:t>
            </a:r>
            <a:endParaRPr lang="zh-CN" altLang="en-US" dirty="0"/>
          </a:p>
        </p:txBody>
      </p:sp>
      <p:sp>
        <p:nvSpPr>
          <p:cNvPr id="3" name="内容占位符 2"/>
          <p:cNvSpPr>
            <a:spLocks noGrp="1"/>
          </p:cNvSpPr>
          <p:nvPr>
            <p:ph idx="1"/>
          </p:nvPr>
        </p:nvSpPr>
        <p:spPr>
          <a:xfrm>
            <a:off x="1065214" y="1752600"/>
            <a:ext cx="10058400" cy="4648200"/>
          </a:xfrm>
        </p:spPr>
        <p:txBody>
          <a:bodyPr>
            <a:normAutofit/>
          </a:bodyPr>
          <a:lstStyle/>
          <a:p>
            <a:endParaRPr lang="en-US" altLang="zh-CN" sz="1600" dirty="0" smtClean="0"/>
          </a:p>
          <a:p>
            <a:endParaRPr lang="en-US" altLang="zh-CN" sz="1600" dirty="0"/>
          </a:p>
          <a:p>
            <a:endParaRPr lang="en-US" altLang="zh-CN" sz="1600" dirty="0" smtClean="0"/>
          </a:p>
          <a:p>
            <a:endParaRPr lang="en-US" altLang="zh-CN" sz="1600" dirty="0"/>
          </a:p>
          <a:p>
            <a:endParaRPr lang="en-US" altLang="zh-CN" sz="1600" dirty="0" smtClean="0"/>
          </a:p>
          <a:p>
            <a:endParaRPr lang="en-US" altLang="zh-CN" sz="1600" dirty="0"/>
          </a:p>
          <a:p>
            <a:endParaRPr lang="en-US" altLang="zh-CN" sz="1600" dirty="0" smtClean="0"/>
          </a:p>
          <a:p>
            <a:endParaRPr lang="en-US" altLang="zh-CN" sz="1600" dirty="0" smtClean="0"/>
          </a:p>
          <a:p>
            <a:r>
              <a:rPr lang="en-US" altLang="zh-CN" sz="1600" dirty="0" smtClean="0"/>
              <a:t>Source</a:t>
            </a:r>
            <a:r>
              <a:rPr lang="zh-CN" altLang="en-US" sz="1600" dirty="0" smtClean="0"/>
              <a:t>：</a:t>
            </a:r>
            <a:r>
              <a:rPr lang="en-US" altLang="zh-CN" sz="1600" dirty="0" err="1" smtClean="0"/>
              <a:t>loj</a:t>
            </a:r>
            <a:r>
              <a:rPr lang="en-US" altLang="zh-CN" sz="1600" dirty="0" smtClean="0"/>
              <a:t> 3304</a:t>
            </a:r>
            <a:endParaRPr lang="zh-CN" altLang="en-US" sz="1600" dirty="0"/>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1400762" y="1709952"/>
            <a:ext cx="9390476" cy="3438095"/>
          </a:xfrm>
          <a:prstGeom prst="rect">
            <a:avLst/>
          </a:prstGeom>
        </p:spPr>
      </p:pic>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1400762" y="5050019"/>
            <a:ext cx="5619048" cy="457143"/>
          </a:xfrm>
          <a:prstGeom prst="rect">
            <a:avLst/>
          </a:prstGeom>
        </p:spPr>
      </p:pic>
    </p:spTree>
    <p:extLst>
      <p:ext uri="{BB962C8B-B14F-4D97-AF65-F5344CB8AC3E}">
        <p14:creationId xmlns:p14="http://schemas.microsoft.com/office/powerpoint/2010/main" val="3958227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例题</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nary>
                      <m:naryPr>
                        <m:chr m:val="∑"/>
                        <m:supHide m:val="on"/>
                        <m:ctrlPr>
                          <a:rPr lang="en-US" altLang="zh-CN" b="0" i="1" smtClean="0">
                            <a:latin typeface="Cambria Math"/>
                          </a:rPr>
                        </m:ctrlPr>
                      </m:naryPr>
                      <m:sub>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up/>
                      <m:e>
                        <m:r>
                          <a:rPr lang="en-US" altLang="zh-CN" b="0" i="1" smtClean="0">
                            <a:latin typeface="Cambria Math" panose="02040503050406030204" pitchFamily="18" charset="0"/>
                          </a:rPr>
                          <m:t>𝜑</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e>
                    </m:nary>
                  </m:oMath>
                </a14:m>
                <a:r>
                  <a:rPr lang="zh-CN" altLang="en-US" dirty="0" smtClean="0"/>
                  <a:t>，因此我们只需要枚举所有</a:t>
                </a:r>
                <a:r>
                  <a:rPr lang="en-US" altLang="zh-CN" dirty="0" smtClean="0"/>
                  <a:t>d</a:t>
                </a:r>
                <a:r>
                  <a:rPr lang="zh-CN" altLang="en-US" dirty="0" smtClean="0"/>
                  <a:t>，计算所有边权是它倍数的边的</a:t>
                </a:r>
                <a:r>
                  <a:rPr lang="zh-CN" altLang="en-US" dirty="0"/>
                  <a:t>生成树权值和</a:t>
                </a:r>
                <a:r>
                  <a:rPr lang="zh-CN" altLang="en-US" dirty="0" smtClean="0"/>
                  <a:t>，乘上</a:t>
                </a:r>
                <a:r>
                  <a:rPr lang="en-US" altLang="zh-CN" dirty="0" smtClean="0"/>
                  <a:t>phi</a:t>
                </a:r>
                <a:r>
                  <a:rPr lang="zh-CN" altLang="en-US" dirty="0" smtClean="0"/>
                  <a:t>相加即可。</a:t>
                </a:r>
                <a:endParaRPr lang="en-US" altLang="zh-CN" dirty="0" smtClean="0"/>
              </a:p>
              <a:p>
                <a:r>
                  <a:rPr lang="zh-CN" altLang="en-US" dirty="0"/>
                  <a:t>生成树权值</a:t>
                </a:r>
                <a:r>
                  <a:rPr lang="zh-CN" altLang="en-US" dirty="0" smtClean="0"/>
                  <a:t>和可以这么做：将每条边权值改为 </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𝑥𝑣</m:t>
                    </m:r>
                  </m:oMath>
                </a14:m>
                <a:r>
                  <a:rPr lang="zh-CN" altLang="en-US" dirty="0" smtClean="0"/>
                  <a:t>，这样权值乘积的一次项就是权值和。因此我们可以把所有运算在 </a:t>
                </a:r>
                <a14:m>
                  <m:oMath xmlns:m="http://schemas.openxmlformats.org/officeDocument/2006/math">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sSup>
                      <m:sSupPr>
                        <m:ctrlPr>
                          <a:rPr lang="en-US" altLang="zh-CN" b="0" i="1" smtClean="0">
                            <a:latin typeface="Cambria Math"/>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oMath>
                </a14:m>
                <a:r>
                  <a:rPr lang="zh-CN" altLang="en-US" dirty="0" smtClean="0"/>
                  <a:t> 意义下做，在这个意义下大部分数都是有逆元的。</a:t>
                </a:r>
                <a:endParaRPr lang="en-US" altLang="zh-CN" dirty="0" smtClean="0"/>
              </a:p>
              <a:p>
                <a:r>
                  <a:rPr lang="zh-CN" altLang="en-US" dirty="0" smtClean="0"/>
                  <a:t>需要注意的是 </a:t>
                </a:r>
                <a14:m>
                  <m:oMath xmlns:m="http://schemas.openxmlformats.org/officeDocument/2006/math">
                    <m:r>
                      <a:rPr lang="en-US" altLang="zh-CN" b="0" i="1" smtClean="0">
                        <a:latin typeface="Cambria Math" panose="02040503050406030204" pitchFamily="18" charset="0"/>
                      </a:rPr>
                      <m:t>𝑥</m:t>
                    </m:r>
                  </m:oMath>
                </a14:m>
                <a:r>
                  <a:rPr lang="zh-CN" altLang="en-US" dirty="0" smtClean="0"/>
                  <a:t> 的</a:t>
                </a:r>
                <a:r>
                  <a:rPr lang="zh-CN" altLang="en-US" dirty="0"/>
                  <a:t>倍数</a:t>
                </a:r>
                <a:r>
                  <a:rPr lang="zh-CN" altLang="en-US" dirty="0" smtClean="0"/>
                  <a:t>没有逆元，消元的时候可能会出现。所以我们如果消元的时候发现当前</a:t>
                </a:r>
                <a:r>
                  <a:rPr lang="en-US" altLang="zh-CN" dirty="0" smtClean="0"/>
                  <a:t>pivot</a:t>
                </a:r>
                <a:r>
                  <a:rPr lang="zh-CN" altLang="en-US" dirty="0" smtClean="0"/>
                  <a:t>是</a:t>
                </a:r>
                <a:r>
                  <a:rPr lang="en-US" altLang="zh-CN" dirty="0" smtClean="0"/>
                  <a:t>x</a:t>
                </a:r>
                <a:r>
                  <a:rPr lang="zh-CN" altLang="en-US" dirty="0" smtClean="0"/>
                  <a:t>的倍数，就得找一个不是</a:t>
                </a:r>
                <a:r>
                  <a:rPr lang="en-US" altLang="zh-CN" dirty="0" smtClean="0"/>
                  <a:t>x</a:t>
                </a:r>
                <a:r>
                  <a:rPr lang="zh-CN" altLang="en-US" dirty="0" smtClean="0"/>
                  <a:t>倍数的交换。如果没有这样的一个说明全是</a:t>
                </a:r>
                <a:r>
                  <a:rPr lang="en-US" altLang="zh-CN" dirty="0" smtClean="0"/>
                  <a:t>x</a:t>
                </a:r>
                <a:r>
                  <a:rPr lang="zh-CN" altLang="en-US" dirty="0" smtClean="0"/>
                  <a:t>的倍数，那也可以当做常数消元。</a:t>
                </a:r>
                <a:endParaRPr lang="en-US" altLang="zh-CN" dirty="0" smtClean="0"/>
              </a:p>
              <a:p>
                <a:r>
                  <a:rPr lang="zh-CN" altLang="en-US" dirty="0" smtClean="0"/>
                  <a:t>对于每个这样的</a:t>
                </a:r>
                <a:r>
                  <a:rPr lang="en-US" altLang="zh-CN" dirty="0" smtClean="0"/>
                  <a:t>d</a:t>
                </a:r>
                <a:r>
                  <a:rPr lang="zh-CN" altLang="en-US" dirty="0" smtClean="0"/>
                  <a:t>我们都枚举，如果是它倍数的边</a:t>
                </a:r>
                <a:r>
                  <a:rPr lang="en-US" altLang="zh-CN" dirty="0" smtClean="0"/>
                  <a:t>&lt;n-1</a:t>
                </a:r>
                <a:r>
                  <a:rPr lang="zh-CN" altLang="en-US" dirty="0" smtClean="0"/>
                  <a:t>条那么显然没有生成树，否则我们就这样消元求权值和。</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48" t="-14863" r="-1455" b="-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310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线性代数拓展阅读</a:t>
            </a:r>
            <a:endParaRPr lang="zh-CN" altLang="en-US" dirty="0"/>
          </a:p>
        </p:txBody>
      </p:sp>
      <p:sp>
        <p:nvSpPr>
          <p:cNvPr id="3" name="内容占位符 2"/>
          <p:cNvSpPr>
            <a:spLocks noGrp="1"/>
          </p:cNvSpPr>
          <p:nvPr>
            <p:ph idx="1"/>
          </p:nvPr>
        </p:nvSpPr>
        <p:spPr/>
        <p:txBody>
          <a:bodyPr/>
          <a:lstStyle/>
          <a:p>
            <a:r>
              <a:rPr lang="zh-CN" altLang="en-US" dirty="0" smtClean="0"/>
              <a:t>推荐有兴趣的同学自行搜索以下内容进行学习</a:t>
            </a:r>
            <a:endParaRPr lang="en-US" altLang="zh-CN" dirty="0" smtClean="0"/>
          </a:p>
          <a:p>
            <a:pPr lvl="1"/>
            <a:r>
              <a:rPr lang="en-US" altLang="zh-CN" dirty="0" smtClean="0"/>
              <a:t>BEST</a:t>
            </a:r>
            <a:r>
              <a:rPr lang="zh-CN" altLang="en-US" dirty="0" smtClean="0"/>
              <a:t>定理</a:t>
            </a:r>
            <a:endParaRPr lang="en-US" altLang="zh-CN" dirty="0" smtClean="0"/>
          </a:p>
          <a:p>
            <a:pPr lvl="1"/>
            <a:r>
              <a:rPr lang="zh-CN" altLang="en-US" dirty="0" smtClean="0"/>
              <a:t>伴随矩阵</a:t>
            </a:r>
            <a:endParaRPr lang="en-US" altLang="zh-CN" dirty="0" smtClean="0"/>
          </a:p>
          <a:p>
            <a:pPr lvl="1"/>
            <a:r>
              <a:rPr lang="zh-CN" altLang="en-US" dirty="0" smtClean="0"/>
              <a:t>特征值</a:t>
            </a:r>
            <a:endParaRPr lang="en-US" altLang="zh-CN" dirty="0" smtClean="0"/>
          </a:p>
          <a:p>
            <a:r>
              <a:rPr lang="zh-CN" altLang="en-US" dirty="0" smtClean="0"/>
              <a:t>当然能系统学习线性代数就更好了</a:t>
            </a:r>
            <a:endParaRPr lang="en-US" altLang="zh-CN" dirty="0" smtClean="0"/>
          </a:p>
          <a:p>
            <a:pPr lvl="1"/>
            <a:r>
              <a:rPr lang="en-US" altLang="zh-CN" dirty="0" smtClean="0"/>
              <a:t>3Blue1Brown</a:t>
            </a:r>
          </a:p>
          <a:p>
            <a:pPr lvl="1"/>
            <a:r>
              <a:rPr lang="en-US" altLang="zh-CN" dirty="0" smtClean="0"/>
              <a:t>&lt;Linear Algebra&gt;</a:t>
            </a:r>
          </a:p>
          <a:p>
            <a:pPr lvl="1"/>
            <a:r>
              <a:rPr lang="en-US" altLang="zh-CN" dirty="0" smtClean="0"/>
              <a:t>&lt;Linear Algebra Done Right&gt;</a:t>
            </a:r>
            <a:endParaRPr lang="zh-CN" altLang="en-US" dirty="0"/>
          </a:p>
        </p:txBody>
      </p:sp>
    </p:spTree>
    <p:extLst>
      <p:ext uri="{BB962C8B-B14F-4D97-AF65-F5344CB8AC3E}">
        <p14:creationId xmlns:p14="http://schemas.microsoft.com/office/powerpoint/2010/main" val="3254971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什么是微分</a:t>
            </a:r>
            <a:r>
              <a:rPr lang="en-US" altLang="zh-CN" dirty="0" smtClean="0"/>
              <a:t>/</a:t>
            </a:r>
            <a:r>
              <a:rPr lang="zh-CN" altLang="en-US" dirty="0" smtClean="0"/>
              <a:t>求导</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latin typeface="Cambria Math" panose="02040503050406030204" pitchFamily="18" charset="0"/>
                  </a:rPr>
                  <a:t>我们常用</a:t>
                </a:r>
                <a14:m>
                  <m:oMath xmlns:m="http://schemas.openxmlformats.org/officeDocument/2006/math">
                    <m:r>
                      <a:rPr lang="en-US" altLang="zh-CN" b="0" i="1" smtClean="0">
                        <a:latin typeface="Cambria Math" panose="02040503050406030204" pitchFamily="18" charset="0"/>
                      </a:rPr>
                      <m:t>𝑑𝑥</m:t>
                    </m:r>
                  </m:oMath>
                </a14:m>
                <a:r>
                  <a:rPr lang="zh-CN" altLang="en-US" b="0" dirty="0" smtClean="0">
                    <a:latin typeface="Cambria Math" panose="02040503050406030204" pitchFamily="18" charset="0"/>
                  </a:rPr>
                  <a:t>表示</a:t>
                </a:r>
                <a14:m>
                  <m:oMath xmlns:m="http://schemas.openxmlformats.org/officeDocument/2006/math">
                    <m:r>
                      <a:rPr lang="en-US" altLang="zh-CN" b="0" i="1" smtClean="0">
                        <a:latin typeface="Cambria Math" panose="02040503050406030204" pitchFamily="18" charset="0"/>
                      </a:rPr>
                      <m:t>𝑥</m:t>
                    </m:r>
                  </m:oMath>
                </a14:m>
                <a:r>
                  <a:rPr lang="zh-CN" altLang="en-US" b="0" dirty="0" smtClean="0">
                    <a:latin typeface="Cambria Math" panose="02040503050406030204" pitchFamily="18" charset="0"/>
                  </a:rPr>
                  <a:t>变化了一个极小的量。因此我们可以</a:t>
                </a:r>
                <a:r>
                  <a:rPr lang="zh-CN" altLang="en-US" dirty="0">
                    <a:latin typeface="Cambria Math" panose="02040503050406030204" pitchFamily="18" charset="0"/>
                  </a:rPr>
                  <a:t>将</a:t>
                </a:r>
                <a14:m>
                  <m:oMath xmlns:m="http://schemas.openxmlformats.org/officeDocument/2006/math">
                    <m:sSup>
                      <m:sSupPr>
                        <m:ctrlPr>
                          <a:rPr lang="en-US" altLang="zh-CN" i="1">
                            <a:latin typeface="Cambria Math"/>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d>
                      <m:dPr>
                        <m:ctrlPr>
                          <a:rPr lang="en-US" altLang="zh-CN" i="1">
                            <a:latin typeface="Cambria Math"/>
                          </a:rPr>
                        </m:ctrlPr>
                      </m:dPr>
                      <m:e>
                        <m:r>
                          <a:rPr lang="en-US" altLang="zh-CN" i="1">
                            <a:latin typeface="Cambria Math" panose="02040503050406030204" pitchFamily="18" charset="0"/>
                          </a:rPr>
                          <m:t>𝑥</m:t>
                        </m:r>
                      </m:e>
                    </m:d>
                  </m:oMath>
                </a14:m>
                <a:r>
                  <a:rPr lang="zh-CN" altLang="en-US" b="0" dirty="0" smtClean="0">
                    <a:latin typeface="Cambria Math" panose="02040503050406030204" pitchFamily="18" charset="0"/>
                  </a:rPr>
                  <a:t>写</a:t>
                </a:r>
                <a:r>
                  <a:rPr lang="zh-CN" altLang="en-US" dirty="0" smtClean="0">
                    <a:latin typeface="Cambria Math" panose="02040503050406030204" pitchFamily="18" charset="0"/>
                  </a:rPr>
                  <a:t>作</a:t>
                </a:r>
                <a14:m>
                  <m:oMath xmlns:m="http://schemas.openxmlformats.org/officeDocument/2006/math">
                    <m:f>
                      <m:fPr>
                        <m:ctrlPr>
                          <a:rPr lang="en-US" altLang="zh-CN" b="0" i="1" smtClean="0">
                            <a:latin typeface="Cambria Math"/>
                          </a:rPr>
                        </m:ctrlPr>
                      </m:fPr>
                      <m:num>
                        <m:r>
                          <a:rPr lang="en-US" altLang="zh-CN" b="0" i="1" smtClean="0">
                            <a:latin typeface="Cambria Math" panose="02040503050406030204" pitchFamily="18" charset="0"/>
                          </a:rPr>
                          <m:t>𝑑𝑓</m:t>
                        </m:r>
                      </m:num>
                      <m:den>
                        <m:r>
                          <a:rPr lang="en-US" altLang="zh-CN" b="0" i="1" smtClean="0">
                            <a:latin typeface="Cambria Math" panose="02040503050406030204" pitchFamily="18" charset="0"/>
                          </a:rPr>
                          <m:t>𝑑𝑥</m:t>
                        </m:r>
                      </m:den>
                    </m:f>
                    <m:r>
                      <a:rPr lang="zh-CN" altLang="en-US" i="1">
                        <a:latin typeface="Cambria Math" panose="02040503050406030204" pitchFamily="18" charset="0"/>
                      </a:rPr>
                      <m:t>。</m:t>
                    </m:r>
                  </m:oMath>
                </a14:m>
                <a:endParaRPr lang="en-US" altLang="zh-CN" b="0" dirty="0" smtClean="0">
                  <a:latin typeface="Cambria Math" panose="02040503050406030204" pitchFamily="18" charset="0"/>
                </a:endParaRPr>
              </a:p>
              <a:p>
                <a:r>
                  <a:rPr lang="zh-CN" altLang="en-US" b="0" dirty="0" smtClean="0">
                    <a:latin typeface="Cambria Math" panose="02040503050406030204" pitchFamily="18" charset="0"/>
                  </a:rPr>
                  <a:t>即，我们将</a:t>
                </a:r>
                <a:r>
                  <a:rPr lang="en-US" altLang="zh-CN" b="0" dirty="0" smtClean="0">
                    <a:latin typeface="Cambria Math" panose="02040503050406030204" pitchFamily="18" charset="0"/>
                  </a:rPr>
                  <a:t>x</a:t>
                </a:r>
                <a:r>
                  <a:rPr lang="zh-CN" altLang="en-US" b="0" dirty="0" smtClean="0">
                    <a:latin typeface="Cambria Math" panose="02040503050406030204" pitchFamily="18" charset="0"/>
                  </a:rPr>
                  <a:t>变化了一个极小量，</a:t>
                </a:r>
                <a:r>
                  <a:rPr lang="en-US" altLang="zh-CN" b="0" dirty="0" smtClean="0">
                    <a:latin typeface="Cambria Math" panose="02040503050406030204" pitchFamily="18" charset="0"/>
                  </a:rPr>
                  <a:t>f</a:t>
                </a:r>
                <a:r>
                  <a:rPr lang="zh-CN" altLang="en-US" b="0" dirty="0" smtClean="0">
                    <a:latin typeface="Cambria Math" panose="02040503050406030204" pitchFamily="18" charset="0"/>
                  </a:rPr>
                  <a:t>的极小变化量与</a:t>
                </a:r>
                <a:r>
                  <a:rPr lang="en-US" altLang="zh-CN" b="0" dirty="0" smtClean="0">
                    <a:latin typeface="Cambria Math" panose="02040503050406030204" pitchFamily="18" charset="0"/>
                  </a:rPr>
                  <a:t>x</a:t>
                </a:r>
                <a:r>
                  <a:rPr lang="zh-CN" altLang="en-US" b="0" dirty="0" smtClean="0">
                    <a:latin typeface="Cambria Math" panose="02040503050406030204" pitchFamily="18" charset="0"/>
                  </a:rPr>
                  <a:t>的变化量的比值。</a:t>
                </a:r>
                <a:endParaRPr lang="en-US" altLang="zh-CN" b="0" dirty="0" smtClean="0">
                  <a:latin typeface="Cambria Math" panose="020405030504060302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9519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A5A49872-7D32-4DE4-BCA2-BF54A68598F9}"/>
              </a:ext>
            </a:extLst>
          </p:cNvPr>
          <p:cNvSpPr>
            <a:spLocks noGrp="1"/>
          </p:cNvSpPr>
          <p:nvPr>
            <p:ph type="title"/>
          </p:nvPr>
        </p:nvSpPr>
        <p:spPr/>
        <p:txBody>
          <a:bodyPr/>
          <a:lstStyle/>
          <a:p>
            <a:r>
              <a:rPr lang="en-US" altLang="zh-CN" dirty="0" smtClean="0"/>
              <a:t>Thanks!</a:t>
            </a:r>
            <a:endParaRPr lang="zh-CN" altLang="en-US" dirty="0"/>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60423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什么是微分</a:t>
            </a:r>
            <a:r>
              <a:rPr lang="en-US" altLang="zh-CN" dirty="0" smtClean="0"/>
              <a:t>/</a:t>
            </a:r>
            <a:r>
              <a:rPr lang="zh-CN" altLang="en-US" dirty="0" smtClean="0"/>
              <a:t>求导</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6800" y="1647092"/>
                <a:ext cx="10058400" cy="5105401"/>
              </a:xfrm>
            </p:spPr>
            <p:txBody>
              <a:bodyPr/>
              <a:lstStyle/>
              <a:p>
                <a:r>
                  <a:rPr lang="zh-CN" altLang="en-US" dirty="0" smtClean="0">
                    <a:latin typeface="Cambria Math" panose="02040503050406030204" pitchFamily="18" charset="0"/>
                  </a:rPr>
                  <a:t>怎么求导？</a:t>
                </a:r>
                <a:endParaRPr lang="en-US" altLang="zh-CN" dirty="0" smtClean="0">
                  <a:latin typeface="Cambria Math" panose="02040503050406030204" pitchFamily="18" charset="0"/>
                </a:endParaRPr>
              </a:p>
              <a:p>
                <a:pPr lvl="1"/>
                <a14:m>
                  <m:oMath xmlns:m="http://schemas.openxmlformats.org/officeDocument/2006/math">
                    <m:sSup>
                      <m:sSupPr>
                        <m:ctrlPr>
                          <a:rPr lang="en-US" altLang="zh-CN" b="0" i="1" smtClean="0">
                            <a:latin typeface="Cambria Math"/>
                          </a:rPr>
                        </m:ctrlPr>
                      </m:sSupPr>
                      <m:e>
                        <m:d>
                          <m:dPr>
                            <m:ctrlPr>
                              <a:rPr lang="en-US" altLang="zh-CN" b="0" i="1" smtClean="0">
                                <a:latin typeface="Cambria Math"/>
                              </a:rPr>
                            </m:ctrlPr>
                          </m:dPr>
                          <m:e>
                            <m:sSup>
                              <m:sSupPr>
                                <m:ctrlPr>
                                  <a:rPr lang="en-US" altLang="zh-CN" b="0" i="1" smtClean="0">
                                    <a:latin typeface="Cambria Math"/>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𝑛</m:t>
                                </m:r>
                              </m:sup>
                            </m:sSup>
                          </m:e>
                        </m:d>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sSup>
                      <m:sSupPr>
                        <m:ctrlPr>
                          <a:rPr lang="en-US" altLang="zh-CN" b="0" i="1" smtClean="0">
                            <a:latin typeface="Cambria Math"/>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oMath>
                </a14:m>
                <a:endParaRPr lang="en-US" altLang="zh-CN" b="0" dirty="0" smtClean="0">
                  <a:latin typeface="Cambria Math" panose="02040503050406030204" pitchFamily="18" charset="0"/>
                </a:endParaRPr>
              </a:p>
              <a:p>
                <a:pPr lvl="1"/>
                <a14:m>
                  <m:oMath xmlns:m="http://schemas.openxmlformats.org/officeDocument/2006/math">
                    <m:sSup>
                      <m:sSupPr>
                        <m:ctrlPr>
                          <a:rPr lang="en-US" altLang="zh-CN" b="0" i="1" dirty="0" smtClean="0">
                            <a:latin typeface="Cambria Math"/>
                          </a:rPr>
                        </m:ctrlPr>
                      </m:sSupPr>
                      <m:e>
                        <m:d>
                          <m:dPr>
                            <m:ctrlPr>
                              <a:rPr lang="en-US" altLang="zh-CN" b="0" i="1" dirty="0" smtClean="0">
                                <a:latin typeface="Cambria Math"/>
                              </a:rPr>
                            </m:ctrlPr>
                          </m:dPr>
                          <m:e>
                            <m:r>
                              <m:rPr>
                                <m:sty m:val="p"/>
                              </m:rPr>
                              <a:rPr lang="en-US" altLang="zh-CN" i="1" dirty="0">
                                <a:latin typeface="Cambria Math" panose="02040503050406030204" pitchFamily="18" charset="0"/>
                              </a:rPr>
                              <m:t>sin</m:t>
                            </m:r>
                            <m:d>
                              <m:dPr>
                                <m:ctrlPr>
                                  <a:rPr lang="en-US" altLang="zh-CN" b="0" i="1" dirty="0" smtClean="0">
                                    <a:latin typeface="Cambria Math"/>
                                  </a:rPr>
                                </m:ctrlPr>
                              </m:dPr>
                              <m:e>
                                <m:r>
                                  <a:rPr lang="en-US" altLang="zh-CN" b="0" i="1" dirty="0" smtClean="0">
                                    <a:latin typeface="Cambria Math" panose="02040503050406030204" pitchFamily="18" charset="0"/>
                                  </a:rPr>
                                  <m:t>𝑥</m:t>
                                </m:r>
                              </m:e>
                            </m:d>
                          </m:e>
                        </m:d>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m:t>
                    </m:r>
                    <m:func>
                      <m:funcPr>
                        <m:ctrlPr>
                          <a:rPr lang="en-US" altLang="zh-CN" b="0" i="1" dirty="0" smtClean="0">
                            <a:latin typeface="Cambria Math"/>
                          </a:rPr>
                        </m:ctrlPr>
                      </m:funcPr>
                      <m:fName>
                        <m:r>
                          <m:rPr>
                            <m:sty m:val="p"/>
                          </m:rPr>
                          <a:rPr lang="en-US" altLang="zh-CN" b="0" i="0" dirty="0" smtClean="0">
                            <a:latin typeface="Cambria Math" panose="02040503050406030204" pitchFamily="18" charset="0"/>
                          </a:rPr>
                          <m:t>cos</m:t>
                        </m:r>
                      </m:fName>
                      <m:e>
                        <m:d>
                          <m:dPr>
                            <m:ctrlPr>
                              <a:rPr lang="en-US" altLang="zh-CN" b="0" i="1" dirty="0" smtClean="0">
                                <a:latin typeface="Cambria Math"/>
                              </a:rPr>
                            </m:ctrlPr>
                          </m:dPr>
                          <m:e>
                            <m:r>
                              <a:rPr lang="en-US" altLang="zh-CN" b="0" i="1" dirty="0" smtClean="0">
                                <a:latin typeface="Cambria Math" panose="02040503050406030204" pitchFamily="18" charset="0"/>
                              </a:rPr>
                              <m:t>𝑥</m:t>
                            </m:r>
                          </m:e>
                        </m:d>
                      </m:e>
                    </m:func>
                    <m:r>
                      <a:rPr lang="zh-CN" altLang="en-US" i="1" dirty="0">
                        <a:latin typeface="Cambria Math" panose="02040503050406030204" pitchFamily="18" charset="0"/>
                      </a:rPr>
                      <m:t>，</m:t>
                    </m:r>
                    <m:sSup>
                      <m:sSupPr>
                        <m:ctrlPr>
                          <a:rPr lang="en-US" altLang="zh-CN" b="0" i="1" dirty="0" smtClean="0">
                            <a:latin typeface="Cambria Math"/>
                          </a:rPr>
                        </m:ctrlPr>
                      </m:sSupPr>
                      <m:e>
                        <m:d>
                          <m:dPr>
                            <m:ctrlPr>
                              <a:rPr lang="en-US" altLang="zh-CN" b="0" i="1" dirty="0" smtClean="0">
                                <a:latin typeface="Cambria Math"/>
                              </a:rPr>
                            </m:ctrlPr>
                          </m:dPr>
                          <m:e>
                            <m:func>
                              <m:funcPr>
                                <m:ctrlPr>
                                  <a:rPr lang="en-US" altLang="zh-CN" b="0" i="1" dirty="0" smtClean="0">
                                    <a:latin typeface="Cambria Math"/>
                                  </a:rPr>
                                </m:ctrlPr>
                              </m:funcPr>
                              <m:fName>
                                <m:r>
                                  <m:rPr>
                                    <m:sty m:val="p"/>
                                  </m:rPr>
                                  <a:rPr lang="en-US" altLang="zh-CN" b="0" i="0" dirty="0" smtClean="0">
                                    <a:latin typeface="Cambria Math" panose="02040503050406030204" pitchFamily="18" charset="0"/>
                                  </a:rPr>
                                  <m:t>cos</m:t>
                                </m:r>
                              </m:fName>
                              <m:e>
                                <m:d>
                                  <m:dPr>
                                    <m:ctrlPr>
                                      <a:rPr lang="en-US" altLang="zh-CN" b="0" i="1" dirty="0" smtClean="0">
                                        <a:latin typeface="Cambria Math"/>
                                      </a:rPr>
                                    </m:ctrlPr>
                                  </m:dPr>
                                  <m:e>
                                    <m:r>
                                      <a:rPr lang="en-US" altLang="zh-CN" b="0" i="1" dirty="0" smtClean="0">
                                        <a:latin typeface="Cambria Math" panose="02040503050406030204" pitchFamily="18" charset="0"/>
                                      </a:rPr>
                                      <m:t>𝑥</m:t>
                                    </m:r>
                                  </m:e>
                                </m:d>
                              </m:e>
                            </m:func>
                          </m:e>
                        </m:d>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m:t>
                    </m:r>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sin</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oMath>
                </a14:m>
                <a:endParaRPr lang="en-US" altLang="zh-CN" b="0" dirty="0" smtClean="0">
                  <a:latin typeface="Cambria Math" panose="02040503050406030204" pitchFamily="18" charset="0"/>
                </a:endParaRPr>
              </a:p>
              <a:p>
                <a:pPr lvl="2"/>
                <a:r>
                  <a:rPr lang="zh-CN" altLang="en-US" dirty="0" smtClean="0">
                    <a:latin typeface="Cambria Math" panose="02040503050406030204" pitchFamily="18" charset="0"/>
                  </a:rPr>
                  <a:t>正弦导完是正的，余弦导完是负的</a:t>
                </a:r>
                <a:endParaRPr lang="en-US" altLang="zh-CN" b="0" dirty="0" smtClean="0">
                  <a:latin typeface="Cambria Math" panose="02040503050406030204" pitchFamily="18" charset="0"/>
                </a:endParaRPr>
              </a:p>
              <a:p>
                <a:pPr lvl="1"/>
                <a14:m>
                  <m:oMath xmlns:m="http://schemas.openxmlformats.org/officeDocument/2006/math">
                    <m:d>
                      <m:dPr>
                        <m:ctrlPr>
                          <a:rPr lang="en-US" altLang="zh-CN" b="0" i="1" smtClean="0">
                            <a:latin typeface="Cambria Math"/>
                          </a:rPr>
                        </m:ctrlPr>
                      </m:dPr>
                      <m:e>
                        <m:func>
                          <m:funcPr>
                            <m:ctrlPr>
                              <a:rPr lang="en-US" altLang="zh-CN" b="0" i="1" smtClean="0">
                                <a:latin typeface="Cambria Math"/>
                              </a:rPr>
                            </m:ctrlPr>
                          </m:funcPr>
                          <m:fName>
                            <m:r>
                              <m:rPr>
                                <m:sty m:val="p"/>
                              </m:rPr>
                              <a:rPr lang="en-US" altLang="zh-CN" b="0" i="0" smtClean="0">
                                <a:latin typeface="Cambria Math" panose="02040503050406030204" pitchFamily="18" charset="0"/>
                              </a:rPr>
                              <m:t>ln</m:t>
                            </m:r>
                          </m:fName>
                          <m:e>
                            <m:d>
                              <m:dPr>
                                <m:ctrlPr>
                                  <a:rPr lang="en-US" altLang="zh-CN" b="0" i="1" smtClean="0">
                                    <a:latin typeface="Cambria Math"/>
                                  </a:rPr>
                                </m:ctrlPr>
                              </m:dPr>
                              <m:e>
                                <m:r>
                                  <a:rPr lang="en-US" altLang="zh-CN" b="0" i="1" smtClean="0">
                                    <a:latin typeface="Cambria Math" panose="02040503050406030204" pitchFamily="18" charset="0"/>
                                  </a:rPr>
                                  <m:t>𝑥</m:t>
                                </m:r>
                              </m:e>
                            </m:d>
                          </m:e>
                        </m:func>
                      </m:e>
                    </m:d>
                    <m:r>
                      <a:rPr lang="en-US" altLang="zh-CN" b="0" i="1" smtClean="0">
                        <a:latin typeface="Cambria Math" panose="02040503050406030204" pitchFamily="18" charset="0"/>
                      </a:rPr>
                      <m:t>′=1/</m:t>
                    </m:r>
                    <m:r>
                      <a:rPr lang="en-US" altLang="zh-CN" b="0" i="1" smtClean="0">
                        <a:latin typeface="Cambria Math" panose="02040503050406030204" pitchFamily="18" charset="0"/>
                      </a:rPr>
                      <m:t>𝑥</m:t>
                    </m:r>
                    <m:r>
                      <a:rPr lang="zh-CN" altLang="en-US" i="1">
                        <a:latin typeface="Cambria Math" panose="02040503050406030204" pitchFamily="18" charset="0"/>
                      </a:rPr>
                      <m:t>，</m:t>
                    </m:r>
                    <m:sSup>
                      <m:sSupPr>
                        <m:ctrlPr>
                          <a:rPr lang="en-US" altLang="zh-CN" b="0" i="1" smtClean="0">
                            <a:latin typeface="Cambria Math"/>
                          </a:rPr>
                        </m:ctrlPr>
                      </m:sSupPr>
                      <m:e>
                        <m:d>
                          <m:dPr>
                            <m:ctrlPr>
                              <a:rPr lang="en-US" altLang="zh-CN" b="0" i="1" smtClean="0">
                                <a:latin typeface="Cambria Math"/>
                              </a:rPr>
                            </m:ctrlPr>
                          </m:dPr>
                          <m:e>
                            <m:sSup>
                              <m:sSupPr>
                                <m:ctrlPr>
                                  <a:rPr lang="en-US" altLang="zh-CN" b="0" i="1" smtClean="0">
                                    <a:latin typeface="Cambria Math"/>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sup>
                            </m:sSup>
                          </m:e>
                        </m:d>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sup>
                    </m:sSup>
                  </m:oMath>
                </a14:m>
                <a:endParaRPr lang="en-US" altLang="zh-CN" b="0" dirty="0" smtClean="0">
                  <a:latin typeface="Cambria Math" panose="02040503050406030204" pitchFamily="18" charset="0"/>
                </a:endParaRPr>
              </a:p>
              <a:p>
                <a:pPr lvl="1"/>
                <a14:m>
                  <m:oMath xmlns:m="http://schemas.openxmlformats.org/officeDocument/2006/math">
                    <m:sSup>
                      <m:sSupPr>
                        <m:ctrlPr>
                          <a:rPr lang="en-US" altLang="zh-CN" b="0" i="1" smtClean="0">
                            <a:latin typeface="Cambria Math"/>
                          </a:rPr>
                        </m:ctrlPr>
                      </m:sSupPr>
                      <m:e>
                        <m:d>
                          <m:dPr>
                            <m:ctrlPr>
                              <a:rPr lang="en-US" altLang="zh-CN" b="0" i="1" smtClean="0">
                                <a:latin typeface="Cambria Math"/>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endParaRPr lang="en-US" altLang="zh-CN" b="0" dirty="0" smtClean="0">
                  <a:latin typeface="Cambria Math" panose="02040503050406030204" pitchFamily="18" charset="0"/>
                </a:endParaRPr>
              </a:p>
              <a:p>
                <a:pPr lvl="1"/>
                <a14:m>
                  <m:oMath xmlns:m="http://schemas.openxmlformats.org/officeDocument/2006/math">
                    <m:d>
                      <m:dPr>
                        <m:ctrlPr>
                          <a:rPr lang="en-US" altLang="zh-CN" b="0" i="1" smtClean="0">
                            <a:latin typeface="Cambria Math"/>
                          </a:rPr>
                        </m:ctrlPr>
                      </m:dPr>
                      <m:e>
                        <m:r>
                          <a:rPr lang="en-US" altLang="zh-CN" b="0" i="1" smtClean="0">
                            <a:latin typeface="Cambria Math" panose="02040503050406030204" pitchFamily="18" charset="0"/>
                          </a:rPr>
                          <m:t>𝑓</m:t>
                        </m:r>
                        <m:d>
                          <m:dPr>
                            <m:ctrlPr>
                              <a:rPr lang="en-US" altLang="zh-CN" b="0" i="1" smtClean="0">
                                <a:latin typeface="Cambria Math"/>
                              </a:rPr>
                            </m:ctrlPr>
                          </m:dPr>
                          <m:e>
                            <m:r>
                              <a:rPr lang="en-US" altLang="zh-CN" b="0" i="1" smtClean="0">
                                <a:latin typeface="Cambria Math" panose="02040503050406030204" pitchFamily="18" charset="0"/>
                              </a:rPr>
                              <m:t>𝑔</m:t>
                            </m:r>
                            <m:d>
                              <m:dPr>
                                <m:ctrlPr>
                                  <a:rPr lang="en-US" altLang="zh-CN" b="0" i="1" smtClean="0">
                                    <a:latin typeface="Cambria Math"/>
                                  </a:rPr>
                                </m:ctrlPr>
                              </m:dPr>
                              <m:e>
                                <m:r>
                                  <a:rPr lang="en-US" altLang="zh-CN" b="0" i="1" smtClean="0">
                                    <a:latin typeface="Cambria Math" panose="02040503050406030204" pitchFamily="18" charset="0"/>
                                  </a:rPr>
                                  <m:t>𝑥</m:t>
                                </m:r>
                              </m:e>
                            </m:d>
                          </m:e>
                        </m:d>
                      </m:e>
                    </m:d>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a:rPr>
                        </m:ctrlPr>
                      </m:dPr>
                      <m:e>
                        <m:r>
                          <a:rPr lang="en-US" altLang="zh-CN" b="0" i="1" smtClean="0">
                            <a:latin typeface="Cambria Math" panose="02040503050406030204" pitchFamily="18" charset="0"/>
                          </a:rPr>
                          <m:t>𝑔</m:t>
                        </m:r>
                        <m:d>
                          <m:dPr>
                            <m:ctrlPr>
                              <a:rPr lang="en-US" altLang="zh-CN" b="0" i="1" smtClean="0">
                                <a:latin typeface="Cambria Math"/>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b="0" dirty="0" smtClean="0">
                  <a:latin typeface="Cambria Math" panose="02040503050406030204" pitchFamily="18" charset="0"/>
                </a:endParaRPr>
              </a:p>
              <a:p>
                <a:pPr lvl="2"/>
                <a:r>
                  <a:rPr lang="zh-CN" altLang="en-US" dirty="0" smtClean="0">
                    <a:latin typeface="Cambria Math" panose="02040503050406030204" pitchFamily="18" charset="0"/>
                  </a:rPr>
                  <a:t>链式法则；</a:t>
                </a:r>
                <a:r>
                  <a:rPr lang="zh-CN" altLang="en-US" b="0" dirty="0" smtClean="0">
                    <a:latin typeface="Cambria Math" panose="02040503050406030204" pitchFamily="18" charset="0"/>
                  </a:rPr>
                  <a:t>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a:rPr>
                        </m:ctrlPr>
                      </m:dPr>
                      <m:e>
                        <m:r>
                          <a:rPr lang="en-US" altLang="zh-CN" b="0" i="1" smtClean="0">
                            <a:latin typeface="Cambria Math" panose="02040503050406030204" pitchFamily="18" charset="0"/>
                          </a:rPr>
                          <m:t>𝑔</m:t>
                        </m:r>
                        <m:d>
                          <m:dPr>
                            <m:ctrlPr>
                              <a:rPr lang="en-US" altLang="zh-CN" b="0" i="1" smtClean="0">
                                <a:latin typeface="Cambria Math"/>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𝑢</m:t>
                    </m:r>
                  </m:oMath>
                </a14:m>
                <a:r>
                  <a:rPr lang="zh-CN" altLang="en-US" b="0" dirty="0" smtClean="0">
                    <a:latin typeface="Cambria Math" panose="02040503050406030204" pitchFamily="18" charset="0"/>
                  </a:rPr>
                  <a:t>，</a:t>
                </a:r>
                <a14:m>
                  <m:oMath xmlns:m="http://schemas.openxmlformats.org/officeDocument/2006/math">
                    <m:r>
                      <a:rPr lang="en-US" altLang="zh-CN" b="0" i="1" dirty="0" smtClean="0">
                        <a:latin typeface="Cambria Math" panose="02040503050406030204" pitchFamily="18" charset="0"/>
                      </a:rPr>
                      <m:t>𝑔</m:t>
                    </m:r>
                    <m:d>
                      <m:dPr>
                        <m:ctrlPr>
                          <a:rPr lang="en-US" altLang="zh-CN" b="0" i="1" dirty="0" smtClean="0">
                            <a:latin typeface="Cambria Math"/>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oMath>
                </a14:m>
                <a:r>
                  <a:rPr lang="zh-CN" altLang="en-US" b="0" dirty="0" smtClean="0">
                    <a:latin typeface="Cambria Math" panose="02040503050406030204" pitchFamily="18" charset="0"/>
                  </a:rPr>
                  <a:t>，这个法则可以写为</a:t>
                </a:r>
                <a14:m>
                  <m:oMath xmlns:m="http://schemas.openxmlformats.org/officeDocument/2006/math">
                    <m:f>
                      <m:fPr>
                        <m:ctrlPr>
                          <a:rPr lang="en-US" altLang="zh-CN" b="0" i="1" smtClean="0">
                            <a:latin typeface="Cambria Math"/>
                          </a:rPr>
                        </m:ctrlPr>
                      </m:fPr>
                      <m:num>
                        <m:r>
                          <a:rPr lang="en-US" altLang="zh-CN" b="0" i="1" smtClean="0">
                            <a:latin typeface="Cambria Math" panose="02040503050406030204" pitchFamily="18" charset="0"/>
                          </a:rPr>
                          <m:t>𝑑𝑢</m:t>
                        </m:r>
                      </m:num>
                      <m:den>
                        <m:r>
                          <a:rPr lang="en-US" altLang="zh-CN" b="0" i="1" smtClean="0">
                            <a:latin typeface="Cambria Math" panose="02040503050406030204" pitchFamily="18" charset="0"/>
                          </a:rPr>
                          <m:t>𝑑𝑥</m:t>
                        </m:r>
                      </m:den>
                    </m:f>
                    <m:r>
                      <a:rPr lang="en-US" altLang="zh-CN" b="0" i="1" smtClean="0">
                        <a:latin typeface="Cambria Math" panose="02040503050406030204" pitchFamily="18" charset="0"/>
                      </a:rPr>
                      <m:t>=</m:t>
                    </m:r>
                    <m:f>
                      <m:fPr>
                        <m:ctrlPr>
                          <a:rPr lang="en-US" altLang="zh-CN" b="0" i="1" smtClean="0">
                            <a:latin typeface="Cambria Math"/>
                          </a:rPr>
                        </m:ctrlPr>
                      </m:fPr>
                      <m:num>
                        <m:r>
                          <a:rPr lang="en-US" altLang="zh-CN" b="0" i="1" smtClean="0">
                            <a:latin typeface="Cambria Math" panose="02040503050406030204" pitchFamily="18" charset="0"/>
                          </a:rPr>
                          <m:t>𝑑𝑢</m:t>
                        </m:r>
                      </m:num>
                      <m:den>
                        <m:r>
                          <a:rPr lang="en-US" altLang="zh-CN" b="0" i="1" smtClean="0">
                            <a:latin typeface="Cambria Math" panose="02040503050406030204" pitchFamily="18" charset="0"/>
                          </a:rPr>
                          <m:t>𝑑𝑣</m:t>
                        </m:r>
                      </m:den>
                    </m:f>
                    <m:r>
                      <a:rPr lang="en-US" altLang="zh-CN" b="0" i="1" smtClean="0">
                        <a:latin typeface="Cambria Math" panose="02040503050406030204" pitchFamily="18" charset="0"/>
                      </a:rPr>
                      <m:t>∗</m:t>
                    </m:r>
                    <m:f>
                      <m:fPr>
                        <m:ctrlPr>
                          <a:rPr lang="en-US" altLang="zh-CN" b="0" i="1" smtClean="0">
                            <a:latin typeface="Cambria Math"/>
                          </a:rPr>
                        </m:ctrlPr>
                      </m:fPr>
                      <m:num>
                        <m:r>
                          <a:rPr lang="en-US" altLang="zh-CN" b="0" i="1" smtClean="0">
                            <a:latin typeface="Cambria Math" panose="02040503050406030204" pitchFamily="18" charset="0"/>
                          </a:rPr>
                          <m:t>𝑑𝑣</m:t>
                        </m:r>
                      </m:num>
                      <m:den>
                        <m:r>
                          <a:rPr lang="en-US" altLang="zh-CN" b="0" i="1" smtClean="0">
                            <a:latin typeface="Cambria Math" panose="02040503050406030204" pitchFamily="18" charset="0"/>
                          </a:rPr>
                          <m:t>𝑑𝑥</m:t>
                        </m:r>
                      </m:den>
                    </m:f>
                  </m:oMath>
                </a14:m>
                <a:endParaRPr lang="en-US" altLang="zh-CN" b="0" dirty="0" smtClean="0">
                  <a:latin typeface="Cambria Math" panose="02040503050406030204" pitchFamily="18" charset="0"/>
                </a:endParaRPr>
              </a:p>
              <a:p>
                <a:pPr lvl="1"/>
                <a14:m>
                  <m:oMath xmlns:m="http://schemas.openxmlformats.org/officeDocument/2006/math">
                    <m:sSup>
                      <m:sSupPr>
                        <m:ctrlPr>
                          <a:rPr lang="en-US" altLang="zh-CN" i="1">
                            <a:latin typeface="Cambria Math"/>
                          </a:rPr>
                        </m:ctrlPr>
                      </m:sSupPr>
                      <m:e>
                        <m:d>
                          <m:dPr>
                            <m:ctrlPr>
                              <a:rPr lang="en-US" altLang="zh-CN" i="1">
                                <a:latin typeface="Cambria Math"/>
                              </a:rPr>
                            </m:ctrlPr>
                          </m:dPr>
                          <m:e>
                            <m:r>
                              <a:rPr lang="en-US" altLang="zh-CN" i="1">
                                <a:latin typeface="Cambria Math" panose="02040503050406030204" pitchFamily="18" charset="0"/>
                              </a:rPr>
                              <m:t>𝑎𝑏</m:t>
                            </m:r>
                          </m:e>
                        </m:d>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𝑎</m:t>
                    </m:r>
                    <m:sSup>
                      <m:sSupPr>
                        <m:ctrlPr>
                          <a:rPr lang="en-US" altLang="zh-CN" i="1">
                            <a:latin typeface="Cambria Math"/>
                          </a:rPr>
                        </m:ctrlPr>
                      </m:sSupPr>
                      <m:e>
                        <m:r>
                          <a:rPr lang="en-US" altLang="zh-CN" i="1">
                            <a:latin typeface="Cambria Math" panose="02040503050406030204" pitchFamily="18" charset="0"/>
                          </a:rPr>
                          <m:t>𝑏</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𝑏𝑎</m:t>
                    </m:r>
                    <m:r>
                      <a:rPr lang="en-US" altLang="zh-CN" i="1">
                        <a:latin typeface="Cambria Math" panose="02040503050406030204" pitchFamily="18" charset="0"/>
                      </a:rPr>
                      <m:t>′</m:t>
                    </m:r>
                  </m:oMath>
                </a14:m>
                <a:endParaRPr lang="en-US" altLang="zh-CN" dirty="0">
                  <a:latin typeface="Cambria Math" panose="02040503050406030204" pitchFamily="18" charset="0"/>
                </a:endParaRPr>
              </a:p>
              <a:p>
                <a:endParaRPr lang="en-US" altLang="zh-CN" b="0" dirty="0" smtClean="0">
                  <a:latin typeface="Cambria Math" panose="020405030504060302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6800" y="1647092"/>
                <a:ext cx="10058400" cy="5105401"/>
              </a:xfrm>
              <a:blipFill>
                <a:blip r:embed="rId2"/>
                <a:stretch>
                  <a:fillRect l="-788" t="-9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178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什么是微分</a:t>
            </a:r>
            <a:r>
              <a:rPr lang="en-US" altLang="zh-CN" dirty="0" smtClean="0"/>
              <a:t>/</a:t>
            </a:r>
            <a:r>
              <a:rPr lang="zh-CN" altLang="en-US" dirty="0" smtClean="0"/>
              <a:t>求导</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5214" y="1752599"/>
                <a:ext cx="10058400" cy="5105401"/>
              </a:xfrm>
            </p:spPr>
            <p:txBody>
              <a:bodyPr>
                <a:normAutofit/>
              </a:bodyPr>
              <a:lstStyle/>
              <a:p>
                <a:r>
                  <a:rPr lang="zh-CN" altLang="en-US" dirty="0" smtClean="0">
                    <a:latin typeface="Cambria Math" panose="02040503050406030204" pitchFamily="18" charset="0"/>
                  </a:rPr>
                  <a:t>商法则</a:t>
                </a:r>
                <a:endParaRPr lang="en-US" altLang="zh-CN" dirty="0" smtClean="0">
                  <a:latin typeface="Cambria Math" panose="02040503050406030204" pitchFamily="18" charset="0"/>
                </a:endParaRPr>
              </a:p>
              <a:p>
                <a:pPr lvl="1"/>
                <a14:m>
                  <m:oMath xmlns:m="http://schemas.openxmlformats.org/officeDocument/2006/math">
                    <m:d>
                      <m:dPr>
                        <m:ctrlPr>
                          <a:rPr lang="en-US" altLang="zh-CN" b="0" i="1" smtClean="0">
                            <a:latin typeface="Cambria Math"/>
                          </a:rPr>
                        </m:ctrlPr>
                      </m:dPr>
                      <m:e>
                        <m:f>
                          <m:fPr>
                            <m:ctrlPr>
                              <a:rPr lang="en-US" altLang="zh-CN" b="0" i="1" smtClean="0">
                                <a:latin typeface="Cambria Math"/>
                              </a:rPr>
                            </m:ctrlPr>
                          </m:fPr>
                          <m:num>
                            <m:r>
                              <a:rPr lang="en-US" altLang="zh-CN" b="0" i="1" smtClean="0">
                                <a:latin typeface="Cambria Math" panose="02040503050406030204" pitchFamily="18" charset="0"/>
                              </a:rPr>
                              <m:t>𝑎</m:t>
                            </m:r>
                          </m:num>
                          <m:den>
                            <m:r>
                              <a:rPr lang="en-US" altLang="zh-CN" b="0" i="1" smtClean="0">
                                <a:latin typeface="Cambria Math" panose="02040503050406030204" pitchFamily="18" charset="0"/>
                              </a:rPr>
                              <m:t>𝑏</m:t>
                            </m:r>
                          </m:den>
                        </m:f>
                      </m:e>
                    </m:d>
                    <m:r>
                      <a:rPr lang="en-US" altLang="zh-CN" b="0" i="1" smtClean="0">
                        <a:latin typeface="Cambria Math" panose="02040503050406030204" pitchFamily="18" charset="0"/>
                      </a:rPr>
                      <m:t>′=</m:t>
                    </m:r>
                    <m:f>
                      <m:fPr>
                        <m:ctrlPr>
                          <a:rPr lang="en-US" altLang="zh-CN" b="0" i="1" smtClean="0">
                            <a:latin typeface="Cambria Math"/>
                          </a:rPr>
                        </m:ctrlPr>
                      </m:fPr>
                      <m:num>
                        <m:sSup>
                          <m:sSupPr>
                            <m:ctrlPr>
                              <a:rPr lang="en-US" altLang="zh-CN" b="0" i="1" smtClean="0">
                                <a:latin typeface="Cambria Math"/>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𝑎</m:t>
                        </m:r>
                      </m:num>
                      <m:den>
                        <m:sSup>
                          <m:sSupPr>
                            <m:ctrlPr>
                              <a:rPr lang="en-US" altLang="zh-CN" b="0" i="1" smtClean="0">
                                <a:latin typeface="Cambria Math"/>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2</m:t>
                            </m:r>
                          </m:sup>
                        </m:sSup>
                      </m:den>
                    </m:f>
                  </m:oMath>
                </a14:m>
                <a:r>
                  <a:rPr lang="zh-CN" altLang="en-US" dirty="0" smtClean="0">
                    <a:latin typeface="Cambria Math" panose="02040503050406030204" pitchFamily="18" charset="0"/>
                  </a:rPr>
                  <a:t>，最大的难点在于分子两个写反了就错了</a:t>
                </a:r>
                <a:endParaRPr lang="en-US" altLang="zh-CN" dirty="0" smtClean="0">
                  <a:latin typeface="Cambria Math" panose="02040503050406030204" pitchFamily="18" charset="0"/>
                </a:endParaRPr>
              </a:p>
              <a:p>
                <a:pPr lvl="1"/>
                <a:r>
                  <a:rPr lang="zh-CN" altLang="en-US" dirty="0" smtClean="0">
                    <a:latin typeface="Cambria Math" panose="02040503050406030204" pitchFamily="18" charset="0"/>
                  </a:rPr>
                  <a:t>建议这么推：</a:t>
                </a:r>
                <a:endParaRPr lang="en-US" altLang="zh-CN" dirty="0" smtClean="0">
                  <a:latin typeface="Cambria Math" panose="02040503050406030204" pitchFamily="18" charset="0"/>
                </a:endParaRPr>
              </a:p>
              <a:p>
                <a:pPr lvl="2"/>
                <a14:m>
                  <m:oMath xmlns:m="http://schemas.openxmlformats.org/officeDocument/2006/math">
                    <m:sSup>
                      <m:sSupPr>
                        <m:ctrlPr>
                          <a:rPr lang="en-US" altLang="zh-CN" b="0" i="1" smtClean="0">
                            <a:latin typeface="Cambria Math"/>
                          </a:rPr>
                        </m:ctrlPr>
                      </m:sSupPr>
                      <m:e>
                        <m:d>
                          <m:dPr>
                            <m:ctrlPr>
                              <a:rPr lang="en-US" altLang="zh-CN" b="0" i="1" smtClean="0">
                                <a:latin typeface="Cambria Math"/>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−1</m:t>
                                </m:r>
                              </m:sup>
                            </m:sSup>
                          </m:e>
                        </m:d>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m:t>
                        </m:r>
                      </m:sup>
                    </m:sSup>
                    <m:sSup>
                      <m:sSupPr>
                        <m:ctrlPr>
                          <a:rPr lang="en-US" altLang="zh-CN" b="0" i="1" smtClean="0">
                            <a:latin typeface="Cambria Math"/>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−2</m:t>
                        </m:r>
                      </m:sup>
                    </m:sSup>
                    <m:sSup>
                      <m:sSupPr>
                        <m:ctrlPr>
                          <a:rPr lang="en-US" altLang="zh-CN" b="0" i="1" smtClean="0">
                            <a:latin typeface="Cambria Math"/>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𝑎</m:t>
                    </m:r>
                    <m:r>
                      <a:rPr lang="en-US" altLang="zh-CN" b="0" i="1" smtClean="0">
                        <a:latin typeface="Cambria Math" panose="02040503050406030204" pitchFamily="18" charset="0"/>
                      </a:rPr>
                      <m:t>=</m:t>
                    </m:r>
                    <m:f>
                      <m:fPr>
                        <m:ctrlPr>
                          <a:rPr lang="en-US" altLang="zh-CN" b="0" i="1" smtClean="0">
                            <a:latin typeface="Cambria Math"/>
                          </a:rPr>
                        </m:ctrlPr>
                      </m:fPr>
                      <m:num>
                        <m:sSup>
                          <m:sSupPr>
                            <m:ctrlPr>
                              <a:rPr lang="en-US" altLang="zh-CN" b="0" i="1" smtClean="0">
                                <a:latin typeface="Cambria Math"/>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p>
                          <m:sSupPr>
                            <m:ctrlPr>
                              <a:rPr lang="en-US" altLang="zh-CN" b="0" i="1" smtClean="0">
                                <a:latin typeface="Cambria Math"/>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𝑎</m:t>
                        </m:r>
                      </m:num>
                      <m:den>
                        <m:sSup>
                          <m:sSupPr>
                            <m:ctrlPr>
                              <a:rPr lang="en-US" altLang="zh-CN" b="0" i="1" smtClean="0">
                                <a:latin typeface="Cambria Math"/>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2</m:t>
                            </m:r>
                          </m:sup>
                        </m:sSup>
                      </m:den>
                    </m:f>
                  </m:oMath>
                </a14:m>
                <a:endParaRPr lang="en-US" altLang="zh-CN" dirty="0" smtClean="0">
                  <a:latin typeface="Cambria Math" panose="02040503050406030204" pitchFamily="18" charset="0"/>
                </a:endParaRPr>
              </a:p>
              <a:p>
                <a:pPr lvl="2"/>
                <a:r>
                  <a:rPr lang="zh-CN" altLang="en-US" dirty="0" smtClean="0">
                    <a:latin typeface="Cambria Math" panose="02040503050406030204" pitchFamily="18" charset="0"/>
                  </a:rPr>
                  <a:t>虽然慢一点不太容易错</a:t>
                </a:r>
                <a:endParaRPr lang="en-US" altLang="zh-CN" dirty="0" smtClean="0">
                  <a:latin typeface="Cambria Math" panose="02040503050406030204" pitchFamily="18" charset="0"/>
                </a:endParaRPr>
              </a:p>
              <a:p>
                <a:pPr lvl="1"/>
                <a:r>
                  <a:rPr lang="zh-CN" altLang="en-US" dirty="0" smtClean="0">
                    <a:latin typeface="Cambria Math" panose="02040503050406030204" pitchFamily="18" charset="0"/>
                  </a:rPr>
                  <a:t>或者也可以记得</a:t>
                </a:r>
                <a14:m>
                  <m:oMath xmlns:m="http://schemas.openxmlformats.org/officeDocument/2006/math">
                    <m:sSup>
                      <m:sSupPr>
                        <m:ctrlPr>
                          <a:rPr lang="en-US" altLang="zh-CN" b="0" i="1" smtClean="0">
                            <a:latin typeface="Cambria Math"/>
                          </a:rPr>
                        </m:ctrlPr>
                      </m:sSupPr>
                      <m:e>
                        <m:d>
                          <m:dPr>
                            <m:ctrlPr>
                              <a:rPr lang="en-US" altLang="zh-CN" b="0" i="1" smtClean="0">
                                <a:latin typeface="Cambria Math"/>
                              </a:rPr>
                            </m:ctrlPr>
                          </m:dPr>
                          <m:e>
                            <m:f>
                              <m:fPr>
                                <m:ctrlPr>
                                  <a:rPr lang="en-US" altLang="zh-CN" b="0" i="1" smtClean="0">
                                    <a:latin typeface="Cambria Math"/>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𝑥</m:t>
                                </m:r>
                              </m:den>
                            </m:f>
                          </m:e>
                        </m:d>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f>
                      <m:fPr>
                        <m:ctrlPr>
                          <a:rPr lang="en-US" altLang="zh-CN" b="0" i="1" smtClean="0">
                            <a:latin typeface="Cambria Math"/>
                          </a:rPr>
                        </m:ctrlPr>
                      </m:fPr>
                      <m:num>
                        <m:r>
                          <a:rPr lang="en-US" altLang="zh-CN" b="0" i="1" smtClean="0">
                            <a:latin typeface="Cambria Math" panose="02040503050406030204" pitchFamily="18" charset="0"/>
                          </a:rPr>
                          <m:t>1</m:t>
                        </m:r>
                      </m:num>
                      <m:den>
                        <m:sSup>
                          <m:sSupPr>
                            <m:ctrlPr>
                              <a:rPr lang="en-US" altLang="zh-CN" b="0" i="1" smtClean="0">
                                <a:latin typeface="Cambria Math"/>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oMath>
                </a14:m>
                <a:r>
                  <a:rPr lang="zh-CN" altLang="en-US" dirty="0" smtClean="0">
                    <a:latin typeface="Cambria Math" panose="02040503050406030204" pitchFamily="18" charset="0"/>
                  </a:rPr>
                  <a:t>，把你的顺序带进去算一下是不是负的</a:t>
                </a:r>
                <a:endParaRPr lang="en-US" altLang="zh-CN" dirty="0" smtClean="0">
                  <a:latin typeface="Cambria Math" panose="02040503050406030204" pitchFamily="18" charset="0"/>
                </a:endParaRPr>
              </a:p>
              <a:p>
                <a:endParaRPr lang="en-US" altLang="zh-CN" b="0" dirty="0" smtClean="0">
                  <a:latin typeface="Cambria Math" panose="020405030504060302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5214" y="1752599"/>
                <a:ext cx="10058400" cy="5105401"/>
              </a:xfrm>
              <a:blipFill>
                <a:blip r:embed="rId2"/>
                <a:stretch>
                  <a:fillRect l="-848" t="-8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74695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什么是微分</a:t>
            </a:r>
            <a:r>
              <a:rPr lang="en-US" altLang="zh-CN" dirty="0" smtClean="0"/>
              <a:t>/</a:t>
            </a:r>
            <a:r>
              <a:rPr lang="zh-CN" altLang="en-US" dirty="0" smtClean="0"/>
              <a:t>求导</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5214" y="1752599"/>
                <a:ext cx="10058400" cy="5105401"/>
              </a:xfrm>
            </p:spPr>
            <p:txBody>
              <a:bodyPr>
                <a:normAutofit/>
              </a:bodyPr>
              <a:lstStyle/>
              <a:p>
                <a:r>
                  <a:rPr lang="zh-CN" altLang="en-US" dirty="0" smtClean="0">
                    <a:latin typeface="Cambria Math" panose="02040503050406030204" pitchFamily="18" charset="0"/>
                  </a:rPr>
                  <a:t>这些方法已经足够求出</a:t>
                </a:r>
                <a:r>
                  <a:rPr lang="en-US" altLang="zh-CN" dirty="0" smtClean="0">
                    <a:latin typeface="Cambria Math" panose="02040503050406030204" pitchFamily="18" charset="0"/>
                  </a:rPr>
                  <a:t>99%</a:t>
                </a:r>
                <a:r>
                  <a:rPr lang="zh-CN" altLang="en-US" dirty="0" smtClean="0">
                    <a:latin typeface="Cambria Math" panose="02040503050406030204" pitchFamily="18" charset="0"/>
                  </a:rPr>
                  <a:t>的函数导数了！基本上只要函数的每个部分你都认识，你就应该能求出导数了。</a:t>
                </a:r>
                <a:endParaRPr lang="en-US" altLang="zh-CN" dirty="0" smtClean="0">
                  <a:latin typeface="Cambria Math" panose="02040503050406030204" pitchFamily="18" charset="0"/>
                </a:endParaRPr>
              </a:p>
              <a:p>
                <a:r>
                  <a:rPr lang="zh-CN" altLang="en-US" dirty="0" smtClean="0">
                    <a:latin typeface="Cambria Math" panose="02040503050406030204" pitchFamily="18" charset="0"/>
                  </a:rPr>
                  <a:t>试一试！</a:t>
                </a:r>
                <a:endParaRPr lang="en-US" altLang="zh-CN" dirty="0" smtClean="0">
                  <a:latin typeface="Cambria Math" panose="02040503050406030204" pitchFamily="18" charset="0"/>
                </a:endParaRPr>
              </a:p>
              <a:p>
                <a:pPr lvl="1"/>
                <a14:m>
                  <m:oMath xmlns:m="http://schemas.openxmlformats.org/officeDocument/2006/math">
                    <m:sSup>
                      <m:sSupPr>
                        <m:ctrlPr>
                          <a:rPr lang="en-US" altLang="zh-CN" b="0" i="1" smtClean="0">
                            <a:latin typeface="Cambria Math"/>
                          </a:rPr>
                        </m:ctrlPr>
                      </m:sSupPr>
                      <m:e>
                        <m:d>
                          <m:dPr>
                            <m:ctrlPr>
                              <a:rPr lang="en-US" altLang="zh-CN" b="0" i="1" smtClean="0">
                                <a:latin typeface="Cambria Math"/>
                              </a:rPr>
                            </m:ctrlPr>
                          </m:dPr>
                          <m:e>
                            <m:r>
                              <a:rPr lang="en-US" altLang="zh-CN" b="0" i="1" smtClean="0">
                                <a:latin typeface="Cambria Math" panose="02040503050406030204" pitchFamily="18" charset="0"/>
                              </a:rPr>
                              <m:t>3</m:t>
                            </m:r>
                            <m:sSup>
                              <m:sSupPr>
                                <m:ctrlPr>
                                  <a:rPr lang="en-US" altLang="zh-CN" b="0" i="1" smtClean="0">
                                    <a:latin typeface="Cambria Math"/>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+4</m:t>
                            </m:r>
                          </m:e>
                        </m:d>
                      </m:e>
                      <m:sup>
                        <m:r>
                          <a:rPr lang="en-US" altLang="zh-CN" b="0" i="1" smtClean="0">
                            <a:latin typeface="Cambria Math" panose="02040503050406030204" pitchFamily="18" charset="0"/>
                          </a:rPr>
                          <m:t>2</m:t>
                        </m:r>
                      </m:sup>
                    </m:sSup>
                  </m:oMath>
                </a14:m>
                <a:endParaRPr lang="en-US" altLang="zh-CN" b="0" i="1" dirty="0" smtClean="0">
                  <a:latin typeface="Cambria Math" panose="02040503050406030204" pitchFamily="18" charset="0"/>
                </a:endParaRPr>
              </a:p>
              <a:p>
                <a:pPr lvl="1"/>
                <a14:m>
                  <m:oMath xmlns:m="http://schemas.openxmlformats.org/officeDocument/2006/math">
                    <m:f>
                      <m:fPr>
                        <m:ctrlPr>
                          <a:rPr lang="en-US" altLang="zh-CN" b="0" i="1" smtClean="0">
                            <a:latin typeface="Cambria Math"/>
                          </a:rPr>
                        </m:ctrlPr>
                      </m:fPr>
                      <m:num>
                        <m:r>
                          <a:rPr lang="en-US" altLang="zh-CN" b="0" i="1" smtClean="0">
                            <a:latin typeface="Cambria Math" panose="02040503050406030204" pitchFamily="18" charset="0"/>
                          </a:rPr>
                          <m:t>1</m:t>
                        </m:r>
                      </m:num>
                      <m:den>
                        <m:rad>
                          <m:radPr>
                            <m:degHide m:val="on"/>
                            <m:ctrlPr>
                              <a:rPr lang="en-US" altLang="zh-CN" b="0" i="1" smtClean="0">
                                <a:latin typeface="Cambria Math"/>
                              </a:rPr>
                            </m:ctrlPr>
                          </m:radPr>
                          <m:deg/>
                          <m:e>
                            <m:r>
                              <a:rPr lang="en-US" altLang="zh-CN" b="0" i="1" smtClean="0">
                                <a:latin typeface="Cambria Math" panose="02040503050406030204" pitchFamily="18" charset="0"/>
                              </a:rPr>
                              <m:t>𝑥</m:t>
                            </m:r>
                          </m:e>
                        </m:rad>
                      </m:den>
                    </m:f>
                  </m:oMath>
                </a14:m>
                <a:endParaRPr lang="en-US" altLang="zh-CN" b="0" dirty="0" smtClean="0">
                  <a:latin typeface="Cambria Math" panose="02040503050406030204" pitchFamily="18" charset="0"/>
                </a:endParaRPr>
              </a:p>
              <a:p>
                <a:pPr lvl="1"/>
                <a14:m>
                  <m:oMath xmlns:m="http://schemas.openxmlformats.org/officeDocument/2006/math">
                    <m:r>
                      <m:rPr>
                        <m:sty m:val="p"/>
                      </m:rPr>
                      <a:rPr lang="en-US" altLang="zh-CN" b="0" i="0" smtClean="0">
                        <a:latin typeface="Cambria Math" panose="02040503050406030204" pitchFamily="18" charset="0"/>
                      </a:rPr>
                      <m:t>tan</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b="0" dirty="0" smtClean="0">
                  <a:latin typeface="Cambria Math" panose="02040503050406030204" pitchFamily="18" charset="0"/>
                </a:endParaRPr>
              </a:p>
              <a:p>
                <a:pPr lvl="1"/>
                <a14:m>
                  <m:oMath xmlns:m="http://schemas.openxmlformats.org/officeDocument/2006/math">
                    <m:sSup>
                      <m:sSupPr>
                        <m:ctrlPr>
                          <a:rPr lang="en-US" altLang="zh-CN" b="0" i="1" smtClean="0">
                            <a:latin typeface="Cambria Math"/>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𝑥</m:t>
                        </m:r>
                      </m:sup>
                    </m:sSup>
                  </m:oMath>
                </a14:m>
                <a:endParaRPr lang="en-US" altLang="zh-CN" b="0" dirty="0" smtClean="0">
                  <a:latin typeface="Cambria Math" panose="02040503050406030204" pitchFamily="18" charset="0"/>
                </a:endParaRPr>
              </a:p>
              <a:p>
                <a:pPr lvl="1"/>
                <a14:m>
                  <m:oMath xmlns:m="http://schemas.openxmlformats.org/officeDocument/2006/math">
                    <m:func>
                      <m:funcPr>
                        <m:ctrlPr>
                          <a:rPr lang="en-US" altLang="zh-CN" b="0" i="1" smtClean="0">
                            <a:latin typeface="Cambria Math"/>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a:rPr>
                            </m:ctrlPr>
                          </m:dPr>
                          <m:e>
                            <m:func>
                              <m:funcPr>
                                <m:ctrlPr>
                                  <a:rPr lang="en-US" altLang="zh-CN" b="0" i="1" smtClean="0">
                                    <a:latin typeface="Cambria Math"/>
                                  </a:rPr>
                                </m:ctrlPr>
                              </m:funcPr>
                              <m:fName>
                                <m:r>
                                  <m:rPr>
                                    <m:sty m:val="p"/>
                                  </m:rPr>
                                  <a:rPr lang="en-US" altLang="zh-CN" b="0" i="0" smtClean="0">
                                    <a:latin typeface="Cambria Math" panose="02040503050406030204" pitchFamily="18" charset="0"/>
                                  </a:rPr>
                                  <m:t>cos</m:t>
                                </m:r>
                              </m:fName>
                              <m:e>
                                <m:d>
                                  <m:dPr>
                                    <m:ctrlPr>
                                      <a:rPr lang="en-US" altLang="zh-CN" b="0" i="1" smtClean="0">
                                        <a:latin typeface="Cambria Math"/>
                                      </a:rPr>
                                    </m:ctrlPr>
                                  </m:dPr>
                                  <m:e>
                                    <m:r>
                                      <a:rPr lang="en-US" altLang="zh-CN" b="0" i="1" smtClean="0">
                                        <a:latin typeface="Cambria Math" panose="02040503050406030204" pitchFamily="18" charset="0"/>
                                      </a:rPr>
                                      <m:t>𝑥</m:t>
                                    </m:r>
                                  </m:e>
                                </m:d>
                              </m:e>
                            </m:func>
                          </m:e>
                        </m:d>
                      </m:e>
                    </m:func>
                  </m:oMath>
                </a14:m>
                <a:endParaRPr lang="en-US" altLang="zh-CN" b="0" dirty="0" smtClean="0">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𝑥</m:t>
                    </m:r>
                    <m:sSup>
                      <m:sSupPr>
                        <m:ctrlPr>
                          <a:rPr lang="en-US" altLang="zh-CN" b="0" i="1" smtClean="0">
                            <a:latin typeface="Cambria Math"/>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sup>
                    </m:sSup>
                  </m:oMath>
                </a14:m>
                <a:endParaRPr lang="en-US" altLang="zh-CN" b="0" dirty="0" smtClean="0">
                  <a:latin typeface="Cambria Math" panose="02040503050406030204" pitchFamily="18" charset="0"/>
                </a:endParaRPr>
              </a:p>
              <a:p>
                <a:pPr lvl="1"/>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+2)</m:t>
                    </m:r>
                    <m:sSup>
                      <m:sSupPr>
                        <m:ctrlPr>
                          <a:rPr lang="en-US" altLang="zh-CN" b="0" i="1" smtClean="0">
                            <a:latin typeface="Cambria Math"/>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r>
                          <a:rPr lang="en-US" altLang="zh-CN" b="0" i="1" smtClean="0">
                            <a:latin typeface="Cambria Math" panose="02040503050406030204" pitchFamily="18" charset="0"/>
                          </a:rPr>
                          <m:t>+2</m:t>
                        </m:r>
                      </m:sup>
                    </m:sSup>
                  </m:oMath>
                </a14:m>
                <a:endParaRPr lang="en-US" altLang="zh-CN" b="0" dirty="0" smtClean="0">
                  <a:latin typeface="Cambria Math" panose="02040503050406030204" pitchFamily="18" charset="0"/>
                </a:endParaRPr>
              </a:p>
              <a:p>
                <a:endParaRPr lang="en-US" altLang="zh-CN" b="0" dirty="0" smtClean="0">
                  <a:latin typeface="Cambria Math" panose="020405030504060302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5214" y="1752599"/>
                <a:ext cx="10058400" cy="5105401"/>
              </a:xfrm>
              <a:blipFill>
                <a:blip r:embed="rId2"/>
                <a:stretch>
                  <a:fillRect l="-848" t="-955" r="-1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4388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自然插图 16x9">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_9532628_TF03431377" id="{F905887C-0BAF-4072-9E9C-D973DFA3C32B}" vid="{BADEEABA-7C18-415B-9EF8-856F7990EB74}"/>
    </a:ext>
  </a:extLst>
</a:theme>
</file>

<file path=ppt/theme/theme2.xml><?xml version="1.0" encoding="utf-8"?>
<a:theme xmlns:a="http://schemas.openxmlformats.org/drawingml/2006/main" name="办公室主题">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办公室主题">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自然演示，插画式风景设计方案（宽屏）</Template>
  <TotalTime>4229</TotalTime>
  <Words>4263</Words>
  <Application>Microsoft Office PowerPoint</Application>
  <PresentationFormat>自定义</PresentationFormat>
  <Paragraphs>279</Paragraphs>
  <Slides>60</Slides>
  <Notes>1</Notes>
  <HiddenSlides>0</HiddenSlides>
  <MMClips>0</MMClips>
  <ScaleCrop>false</ScaleCrop>
  <HeadingPairs>
    <vt:vector size="4" baseType="variant">
      <vt:variant>
        <vt:lpstr>主题</vt:lpstr>
      </vt:variant>
      <vt:variant>
        <vt:i4>1</vt:i4>
      </vt:variant>
      <vt:variant>
        <vt:lpstr>幻灯片标题</vt:lpstr>
      </vt:variant>
      <vt:variant>
        <vt:i4>60</vt:i4>
      </vt:variant>
    </vt:vector>
  </HeadingPairs>
  <TitlesOfParts>
    <vt:vector size="61" baseType="lpstr">
      <vt:lpstr>自然插图 16x9</vt:lpstr>
      <vt:lpstr>微积分线代入门</vt:lpstr>
      <vt:lpstr>前言</vt:lpstr>
      <vt:lpstr>微积分</vt:lpstr>
      <vt:lpstr>什么是微积分</vt:lpstr>
      <vt:lpstr>什么是微分/求导</vt:lpstr>
      <vt:lpstr>什么是微分/求导</vt:lpstr>
      <vt:lpstr>什么是微分/求导</vt:lpstr>
      <vt:lpstr>什么是微分/求导</vt:lpstr>
      <vt:lpstr>什么是微分/求导</vt:lpstr>
      <vt:lpstr>PowerPoint 演示文稿</vt:lpstr>
      <vt:lpstr>求导有啥用</vt:lpstr>
      <vt:lpstr>什么是积分</vt:lpstr>
      <vt:lpstr>什么是积分</vt:lpstr>
      <vt:lpstr>什么是积分</vt:lpstr>
      <vt:lpstr>什么是积分</vt:lpstr>
      <vt:lpstr>什么是积分</vt:lpstr>
      <vt:lpstr>什么是积分</vt:lpstr>
      <vt:lpstr>我积不出来！</vt:lpstr>
      <vt:lpstr>我积不出来！</vt:lpstr>
      <vt:lpstr>积分有什么用</vt:lpstr>
      <vt:lpstr>高维积分</vt:lpstr>
      <vt:lpstr>积分、概率与期望</vt:lpstr>
      <vt:lpstr>积分、概率与期望</vt:lpstr>
      <vt:lpstr>例题</vt:lpstr>
      <vt:lpstr>例题</vt:lpstr>
      <vt:lpstr>例题</vt:lpstr>
      <vt:lpstr>例题</vt:lpstr>
      <vt:lpstr>微积分拓展阅读</vt:lpstr>
      <vt:lpstr>线性代数</vt:lpstr>
      <vt:lpstr>什么是线性代数</vt:lpstr>
      <vt:lpstr>线性空间与基</vt:lpstr>
      <vt:lpstr>线性空间与基</vt:lpstr>
      <vt:lpstr>线性空间与基</vt:lpstr>
      <vt:lpstr>线性空间与基</vt:lpstr>
      <vt:lpstr>线性空间与基</vt:lpstr>
      <vt:lpstr>线性空间与基</vt:lpstr>
      <vt:lpstr>线性空间与基</vt:lpstr>
      <vt:lpstr>线性空间与基</vt:lpstr>
      <vt:lpstr>PowerPoint 演示文稿</vt:lpstr>
      <vt:lpstr>线性空间与基</vt:lpstr>
      <vt:lpstr>线性空间与基</vt:lpstr>
      <vt:lpstr>矩阵与线性变换</vt:lpstr>
      <vt:lpstr>矩阵与线性变换</vt:lpstr>
      <vt:lpstr>矩阵与逆矩阵</vt:lpstr>
      <vt:lpstr>矩阵与逆矩阵</vt:lpstr>
      <vt:lpstr>矩阵与行列式</vt:lpstr>
      <vt:lpstr>矩阵与行列式</vt:lpstr>
      <vt:lpstr>Matrix-Tree定理</vt:lpstr>
      <vt:lpstr>例题</vt:lpstr>
      <vt:lpstr>例题</vt:lpstr>
      <vt:lpstr>例题</vt:lpstr>
      <vt:lpstr>例题</vt:lpstr>
      <vt:lpstr>例题</vt:lpstr>
      <vt:lpstr>例题</vt:lpstr>
      <vt:lpstr>例题</vt:lpstr>
      <vt:lpstr>例题</vt:lpstr>
      <vt:lpstr>例题</vt:lpstr>
      <vt:lpstr>例题</vt:lpstr>
      <vt:lpstr>线性代数拓展阅读</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生成函数</dc:title>
  <dc:creator>钟 子谦</dc:creator>
  <cp:lastModifiedBy>微软用户</cp:lastModifiedBy>
  <cp:revision>484</cp:revision>
  <dcterms:created xsi:type="dcterms:W3CDTF">2019-03-16T23:49:46Z</dcterms:created>
  <dcterms:modified xsi:type="dcterms:W3CDTF">2022-02-15T07:17:07Z</dcterms:modified>
</cp:coreProperties>
</file>